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3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Override2.xml" ContentType="application/vnd.openxmlformats-officedocument.themeOverride+xml"/>
  <Override PartName="/ppt/charts/style2.xml" ContentType="application/vnd.ms-office.chartstyle+xml"/>
  <Override PartName="/ppt/charts/chart1.xml" ContentType="application/vnd.openxmlformats-officedocument.drawingml.chart+xml"/>
  <Override PartName="/ppt/charts/colors2.xml" ContentType="application/vnd.ms-office.chartcolorstyle+xml"/>
  <Override PartName="/ppt/charts/colors1.xml" ContentType="application/vnd.ms-office.chartcolorstyle+xml"/>
  <Override PartName="/ppt/charts/style1.xml" ContentType="application/vnd.ms-office.chartstyle+xml"/>
  <Override PartName="/ppt/theme/themeOverride1.xml" ContentType="application/vnd.openxmlformats-officedocument.themeOverride+xml"/>
  <Override PartName="/ppt/charts/chart2.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399" r:id="rId2"/>
    <p:sldId id="307" r:id="rId3"/>
    <p:sldId id="434" r:id="rId4"/>
    <p:sldId id="389" r:id="rId5"/>
    <p:sldId id="420" r:id="rId6"/>
    <p:sldId id="390" r:id="rId7"/>
    <p:sldId id="394" r:id="rId8"/>
    <p:sldId id="433" r:id="rId9"/>
    <p:sldId id="400" r:id="rId10"/>
    <p:sldId id="401" r:id="rId11"/>
    <p:sldId id="425" r:id="rId12"/>
    <p:sldId id="402" r:id="rId13"/>
    <p:sldId id="432" r:id="rId14"/>
    <p:sldId id="406" r:id="rId15"/>
    <p:sldId id="407" r:id="rId16"/>
    <p:sldId id="411" r:id="rId17"/>
    <p:sldId id="408" r:id="rId18"/>
    <p:sldId id="431" r:id="rId19"/>
    <p:sldId id="422" r:id="rId20"/>
    <p:sldId id="423" r:id="rId21"/>
    <p:sldId id="424" r:id="rId22"/>
    <p:sldId id="430" r:id="rId23"/>
    <p:sldId id="429" r:id="rId24"/>
    <p:sldId id="409" r:id="rId25"/>
    <p:sldId id="410" r:id="rId26"/>
    <p:sldId id="413" r:id="rId27"/>
    <p:sldId id="412" r:id="rId28"/>
    <p:sldId id="417" r:id="rId29"/>
    <p:sldId id="428" r:id="rId30"/>
    <p:sldId id="414" r:id="rId31"/>
    <p:sldId id="415" r:id="rId32"/>
    <p:sldId id="416" r:id="rId33"/>
    <p:sldId id="427" r:id="rId34"/>
    <p:sldId id="426"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DEFBFE"/>
    <a:srgbClr val="EAFCFC"/>
    <a:srgbClr val="E7FFFF"/>
    <a:srgbClr val="008080"/>
    <a:srgbClr val="FF9900"/>
    <a:srgbClr val="ECFCFE"/>
    <a:srgbClr val="FFFFFF"/>
    <a:srgbClr val="EE0099"/>
    <a:srgbClr val="D81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1771" autoAdjust="0"/>
  </p:normalViewPr>
  <p:slideViewPr>
    <p:cSldViewPr>
      <p:cViewPr varScale="1">
        <p:scale>
          <a:sx n="53" d="100"/>
          <a:sy n="53" d="100"/>
        </p:scale>
        <p:origin x="9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chemeClr val="tx1">
                    <a:lumMod val="95000"/>
                    <a:lumOff val="5000"/>
                  </a:schemeClr>
                </a:solidFill>
                <a:latin typeface="+mn-lt"/>
                <a:ea typeface="+mn-ea"/>
                <a:cs typeface="+mn-cs"/>
              </a:defRPr>
            </a:pPr>
            <a:r>
              <a:rPr lang="en-US" sz="2000" b="0" i="0" baseline="0" dirty="0" smtClean="0">
                <a:solidFill>
                  <a:schemeClr val="tx1">
                    <a:lumMod val="95000"/>
                    <a:lumOff val="5000"/>
                  </a:schemeClr>
                </a:solidFill>
                <a:effectLst/>
              </a:rPr>
              <a:t>Hours </a:t>
            </a:r>
            <a:r>
              <a:rPr lang="en-US" sz="2000" b="0" i="0" baseline="0" dirty="0">
                <a:solidFill>
                  <a:schemeClr val="tx1">
                    <a:lumMod val="95000"/>
                    <a:lumOff val="5000"/>
                  </a:schemeClr>
                </a:solidFill>
                <a:effectLst/>
              </a:rPr>
              <a:t>per Week Dedicated to Special Education Referral and Assessment </a:t>
            </a:r>
            <a:r>
              <a:rPr lang="en-US" sz="2000" b="0" i="0" baseline="0" dirty="0" smtClean="0">
                <a:solidFill>
                  <a:schemeClr val="tx1">
                    <a:lumMod val="95000"/>
                    <a:lumOff val="5000"/>
                  </a:schemeClr>
                </a:solidFill>
                <a:effectLst/>
              </a:rPr>
              <a:t>Activities </a:t>
            </a:r>
            <a:r>
              <a:rPr lang="en-US" sz="2000" b="0" i="0" baseline="0" dirty="0">
                <a:solidFill>
                  <a:schemeClr val="tx1">
                    <a:lumMod val="95000"/>
                    <a:lumOff val="5000"/>
                  </a:schemeClr>
                </a:solidFill>
                <a:effectLst/>
              </a:rPr>
              <a:t>among Special Educators.</a:t>
            </a:r>
            <a:endParaRPr lang="en-US" sz="2000" dirty="0">
              <a:solidFill>
                <a:schemeClr val="tx1">
                  <a:lumMod val="95000"/>
                  <a:lumOff val="5000"/>
                </a:schemeClr>
              </a:solidFill>
              <a:effectLst/>
            </a:endParaRPr>
          </a:p>
        </c:rich>
      </c:tx>
      <c:layout>
        <c:manualLayout>
          <c:xMode val="edge"/>
          <c:yMode val="edge"/>
          <c:x val="0.11700120699131554"/>
          <c:y val="2.7777840269966256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barChart>
        <c:barDir val="bar"/>
        <c:grouping val="stacked"/>
        <c:varyColors val="0"/>
        <c:ser>
          <c:idx val="0"/>
          <c:order val="0"/>
          <c:tx>
            <c:strRef>
              <c:f>'WL daysHrs'!$K$78</c:f>
              <c:strCache>
                <c:ptCount val="1"/>
                <c:pt idx="0">
                  <c:v>0 hours</c:v>
                </c:pt>
              </c:strCache>
            </c:strRef>
          </c:tx>
          <c:spPr>
            <a:solidFill>
              <a:schemeClr val="accent1"/>
            </a:solidFill>
            <a:ln>
              <a:noFill/>
            </a:ln>
            <a:effectLst/>
          </c:spPr>
          <c:invertIfNegative val="0"/>
          <c:dLbls>
            <c:dLbl>
              <c:idx val="0"/>
              <c:layout>
                <c:manualLayout>
                  <c:x val="2.427479062993081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AF-4AB2-A653-19DB4941122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'WL daysHrs'!$L$77:$O$77</c:f>
              <c:strCache>
                <c:ptCount val="4"/>
                <c:pt idx="0">
                  <c:v>On-Going Assessment</c:v>
                </c:pt>
                <c:pt idx="1">
                  <c:v>Initial Assessment</c:v>
                </c:pt>
                <c:pt idx="2">
                  <c:v>Referral</c:v>
                </c:pt>
                <c:pt idx="3">
                  <c:v>Pre-Referral</c:v>
                </c:pt>
              </c:strCache>
            </c:strRef>
          </c:cat>
          <c:val>
            <c:numRef>
              <c:f>'WL daysHrs'!$L$78:$O$78</c:f>
              <c:numCache>
                <c:formatCode>0%</c:formatCode>
                <c:ptCount val="4"/>
                <c:pt idx="0">
                  <c:v>0.03</c:v>
                </c:pt>
                <c:pt idx="1">
                  <c:v>0.36399999999999999</c:v>
                </c:pt>
                <c:pt idx="2">
                  <c:v>0.14799999999999999</c:v>
                </c:pt>
                <c:pt idx="3">
                  <c:v>0.13900000000000001</c:v>
                </c:pt>
              </c:numCache>
            </c:numRef>
          </c:val>
          <c:extLst>
            <c:ext xmlns:c16="http://schemas.microsoft.com/office/drawing/2014/chart" uri="{C3380CC4-5D6E-409C-BE32-E72D297353CC}">
              <c16:uniqueId val="{00000001-FCAF-4AB2-A653-19DB49411224}"/>
            </c:ext>
          </c:extLst>
        </c:ser>
        <c:ser>
          <c:idx val="1"/>
          <c:order val="1"/>
          <c:tx>
            <c:strRef>
              <c:f>'WL daysHrs'!$K$79</c:f>
              <c:strCache>
                <c:ptCount val="1"/>
                <c:pt idx="0">
                  <c:v>1-4 hours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'WL daysHrs'!$L$77:$O$77</c:f>
              <c:strCache>
                <c:ptCount val="4"/>
                <c:pt idx="0">
                  <c:v>On-Going Assessment</c:v>
                </c:pt>
                <c:pt idx="1">
                  <c:v>Initial Assessment</c:v>
                </c:pt>
                <c:pt idx="2">
                  <c:v>Referral</c:v>
                </c:pt>
                <c:pt idx="3">
                  <c:v>Pre-Referral</c:v>
                </c:pt>
              </c:strCache>
            </c:strRef>
          </c:cat>
          <c:val>
            <c:numRef>
              <c:f>'WL daysHrs'!$L$79:$O$79</c:f>
              <c:numCache>
                <c:formatCode>0%</c:formatCode>
                <c:ptCount val="4"/>
                <c:pt idx="0">
                  <c:v>0.318</c:v>
                </c:pt>
                <c:pt idx="1">
                  <c:v>0.45100000000000001</c:v>
                </c:pt>
                <c:pt idx="2">
                  <c:v>0.6</c:v>
                </c:pt>
                <c:pt idx="3">
                  <c:v>0.41299999999999998</c:v>
                </c:pt>
              </c:numCache>
            </c:numRef>
          </c:val>
          <c:extLst>
            <c:ext xmlns:c16="http://schemas.microsoft.com/office/drawing/2014/chart" uri="{C3380CC4-5D6E-409C-BE32-E72D297353CC}">
              <c16:uniqueId val="{00000002-FCAF-4AB2-A653-19DB49411224}"/>
            </c:ext>
          </c:extLst>
        </c:ser>
        <c:ser>
          <c:idx val="2"/>
          <c:order val="2"/>
          <c:tx>
            <c:strRef>
              <c:f>'WL daysHrs'!$K$80</c:f>
              <c:strCache>
                <c:ptCount val="1"/>
                <c:pt idx="0">
                  <c:v>5-9 hours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'WL daysHrs'!$L$77:$O$77</c:f>
              <c:strCache>
                <c:ptCount val="4"/>
                <c:pt idx="0">
                  <c:v>On-Going Assessment</c:v>
                </c:pt>
                <c:pt idx="1">
                  <c:v>Initial Assessment</c:v>
                </c:pt>
                <c:pt idx="2">
                  <c:v>Referral</c:v>
                </c:pt>
                <c:pt idx="3">
                  <c:v>Pre-Referral</c:v>
                </c:pt>
              </c:strCache>
            </c:strRef>
          </c:cat>
          <c:val>
            <c:numRef>
              <c:f>'WL daysHrs'!$L$80:$O$80</c:f>
              <c:numCache>
                <c:formatCode>0%</c:formatCode>
                <c:ptCount val="4"/>
                <c:pt idx="0">
                  <c:v>0.30299999999999999</c:v>
                </c:pt>
                <c:pt idx="1">
                  <c:v>0.13600000000000001</c:v>
                </c:pt>
                <c:pt idx="2">
                  <c:v>0.16700000000000001</c:v>
                </c:pt>
                <c:pt idx="3">
                  <c:v>0.17799999999999999</c:v>
                </c:pt>
              </c:numCache>
            </c:numRef>
          </c:val>
          <c:extLst>
            <c:ext xmlns:c16="http://schemas.microsoft.com/office/drawing/2014/chart" uri="{C3380CC4-5D6E-409C-BE32-E72D297353CC}">
              <c16:uniqueId val="{00000003-FCAF-4AB2-A653-19DB49411224}"/>
            </c:ext>
          </c:extLst>
        </c:ser>
        <c:ser>
          <c:idx val="3"/>
          <c:order val="3"/>
          <c:tx>
            <c:strRef>
              <c:f>'WL daysHrs'!$K$81</c:f>
              <c:strCache>
                <c:ptCount val="1"/>
                <c:pt idx="0">
                  <c:v>10+ hours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'WL daysHrs'!$L$77:$O$77</c:f>
              <c:strCache>
                <c:ptCount val="4"/>
                <c:pt idx="0">
                  <c:v>On-Going Assessment</c:v>
                </c:pt>
                <c:pt idx="1">
                  <c:v>Initial Assessment</c:v>
                </c:pt>
                <c:pt idx="2">
                  <c:v>Referral</c:v>
                </c:pt>
                <c:pt idx="3">
                  <c:v>Pre-Referral</c:v>
                </c:pt>
              </c:strCache>
            </c:strRef>
          </c:cat>
          <c:val>
            <c:numRef>
              <c:f>'WL daysHrs'!$L$81:$O$81</c:f>
              <c:numCache>
                <c:formatCode>0%</c:formatCode>
                <c:ptCount val="4"/>
                <c:pt idx="0">
                  <c:v>0.34899999999999998</c:v>
                </c:pt>
                <c:pt idx="1">
                  <c:v>4.9000000000000002E-2</c:v>
                </c:pt>
                <c:pt idx="2">
                  <c:v>8.5999999999999993E-2</c:v>
                </c:pt>
                <c:pt idx="3">
                  <c:v>0.26900000000000002</c:v>
                </c:pt>
              </c:numCache>
            </c:numRef>
          </c:val>
          <c:extLst>
            <c:ext xmlns:c16="http://schemas.microsoft.com/office/drawing/2014/chart" uri="{C3380CC4-5D6E-409C-BE32-E72D297353CC}">
              <c16:uniqueId val="{00000004-FCAF-4AB2-A653-19DB49411224}"/>
            </c:ext>
          </c:extLst>
        </c:ser>
        <c:dLbls>
          <c:dLblPos val="ctr"/>
          <c:showLegendKey val="0"/>
          <c:showVal val="1"/>
          <c:showCatName val="0"/>
          <c:showSerName val="0"/>
          <c:showPercent val="0"/>
          <c:showBubbleSize val="0"/>
        </c:dLbls>
        <c:gapWidth val="150"/>
        <c:overlap val="100"/>
        <c:axId val="448235208"/>
        <c:axId val="448237560"/>
      </c:barChart>
      <c:catAx>
        <c:axId val="448235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8237560"/>
        <c:crossesAt val="0"/>
        <c:auto val="1"/>
        <c:lblAlgn val="ctr"/>
        <c:lblOffset val="100"/>
        <c:noMultiLvlLbl val="0"/>
      </c:catAx>
      <c:valAx>
        <c:axId val="44823756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8235208"/>
        <c:crosses val="autoZero"/>
        <c:crossBetween val="between"/>
      </c:valAx>
      <c:spPr>
        <a:noFill/>
        <a:ln>
          <a:noFill/>
        </a:ln>
        <a:effectLst/>
      </c:spPr>
    </c:plotArea>
    <c:legend>
      <c:legendPos val="b"/>
      <c:layout>
        <c:manualLayout>
          <c:xMode val="edge"/>
          <c:yMode val="edge"/>
          <c:x val="0.27497426329924402"/>
          <c:y val="0.9406691038620173"/>
          <c:w val="0.4894454174952777"/>
          <c:h val="5.456899137607799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4BACC6">
          <a:lumMod val="50000"/>
        </a:srgb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2800" b="0" i="0" u="none" strike="noStrike" kern="1200" spc="0" baseline="0">
                <a:solidFill>
                  <a:schemeClr val="tx1"/>
                </a:solidFill>
                <a:latin typeface="+mn-lt"/>
                <a:ea typeface="+mn-ea"/>
                <a:cs typeface="+mn-cs"/>
              </a:defRPr>
            </a:pPr>
            <a:r>
              <a:rPr lang="en-US" sz="2000" dirty="0" smtClean="0">
                <a:solidFill>
                  <a:schemeClr val="tx1"/>
                </a:solidFill>
              </a:rPr>
              <a:t>Extent </a:t>
            </a:r>
            <a:r>
              <a:rPr lang="en-US" sz="2000" dirty="0">
                <a:solidFill>
                  <a:schemeClr val="tx1"/>
                </a:solidFill>
              </a:rPr>
              <a:t>General and Special Educators in Teaching</a:t>
            </a:r>
            <a:r>
              <a:rPr lang="en-US" sz="2000" baseline="0" dirty="0">
                <a:solidFill>
                  <a:schemeClr val="tx1"/>
                </a:solidFill>
              </a:rPr>
              <a:t> and </a:t>
            </a:r>
            <a:r>
              <a:rPr lang="en-US" sz="2000" baseline="0" dirty="0" smtClean="0">
                <a:solidFill>
                  <a:schemeClr val="tx1"/>
                </a:solidFill>
              </a:rPr>
              <a:t>        Non-Teaching </a:t>
            </a:r>
            <a:r>
              <a:rPr lang="en-US" sz="2000" baseline="0" dirty="0">
                <a:solidFill>
                  <a:schemeClr val="tx1"/>
                </a:solidFill>
              </a:rPr>
              <a:t>Positions Say Their Workloads are Manageable. </a:t>
            </a:r>
            <a:r>
              <a:rPr lang="en-US" sz="2000" dirty="0">
                <a:solidFill>
                  <a:schemeClr val="tx1"/>
                </a:solidFill>
              </a:rPr>
              <a:t> </a:t>
            </a:r>
          </a:p>
        </c:rich>
      </c:tx>
      <c:layout>
        <c:manualLayout>
          <c:xMode val="edge"/>
          <c:yMode val="edge"/>
          <c:x val="0.12183800623052959"/>
          <c:y val="1.2077294685990338E-2"/>
        </c:manualLayout>
      </c:layout>
      <c:overlay val="0"/>
      <c:spPr>
        <a:noFill/>
        <a:ln>
          <a:noFill/>
        </a:ln>
        <a:effectLst/>
      </c:spPr>
      <c:txPr>
        <a:bodyPr rot="0" spcFirstLastPara="1" vertOverflow="ellipsis" vert="horz" wrap="square" anchor="ctr" anchorCtr="1"/>
        <a:lstStyle/>
        <a:p>
          <a:pPr algn="l">
            <a:defRPr sz="28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'WL by Position'!$C$3</c:f>
              <c:strCache>
                <c:ptCount val="1"/>
                <c:pt idx="0">
                  <c:v>Not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'WL by Position'!$A$4:$A$7</c:f>
              <c:strCache>
                <c:ptCount val="4"/>
                <c:pt idx="0">
                  <c:v>General Education Teacher</c:v>
                </c:pt>
                <c:pt idx="1">
                  <c:v>Special Education Teacher</c:v>
                </c:pt>
                <c:pt idx="2">
                  <c:v>Other General Education Position</c:v>
                </c:pt>
                <c:pt idx="3">
                  <c:v>Other Special Education Position</c:v>
                </c:pt>
              </c:strCache>
            </c:strRef>
          </c:cat>
          <c:val>
            <c:numRef>
              <c:f>'WL by Position'!$C$4:$C$7</c:f>
              <c:numCache>
                <c:formatCode>0%</c:formatCode>
                <c:ptCount val="4"/>
                <c:pt idx="0">
                  <c:v>0.19400000000000001</c:v>
                </c:pt>
                <c:pt idx="1">
                  <c:v>0.33700000000000002</c:v>
                </c:pt>
                <c:pt idx="2">
                  <c:v>0.17199999999999999</c:v>
                </c:pt>
                <c:pt idx="3">
                  <c:v>0.23499999999999999</c:v>
                </c:pt>
              </c:numCache>
            </c:numRef>
          </c:val>
          <c:extLst>
            <c:ext xmlns:c16="http://schemas.microsoft.com/office/drawing/2014/chart" uri="{C3380CC4-5D6E-409C-BE32-E72D297353CC}">
              <c16:uniqueId val="{00000000-7972-455A-A2FC-04B0EAB560B0}"/>
            </c:ext>
          </c:extLst>
        </c:ser>
        <c:ser>
          <c:idx val="1"/>
          <c:order val="1"/>
          <c:tx>
            <c:strRef>
              <c:f>'WL by Position'!$D$3</c:f>
              <c:strCache>
                <c:ptCount val="1"/>
                <c:pt idx="0">
                  <c:v>Small Extent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'WL by Position'!$A$4:$A$7</c:f>
              <c:strCache>
                <c:ptCount val="4"/>
                <c:pt idx="0">
                  <c:v>General Education Teacher</c:v>
                </c:pt>
                <c:pt idx="1">
                  <c:v>Special Education Teacher</c:v>
                </c:pt>
                <c:pt idx="2">
                  <c:v>Other General Education Position</c:v>
                </c:pt>
                <c:pt idx="3">
                  <c:v>Other Special Education Position</c:v>
                </c:pt>
              </c:strCache>
            </c:strRef>
          </c:cat>
          <c:val>
            <c:numRef>
              <c:f>'WL by Position'!$D$4:$D$7</c:f>
              <c:numCache>
                <c:formatCode>0%</c:formatCode>
                <c:ptCount val="4"/>
                <c:pt idx="0">
                  <c:v>0.372</c:v>
                </c:pt>
                <c:pt idx="1">
                  <c:v>0.28399999999999997</c:v>
                </c:pt>
                <c:pt idx="2">
                  <c:v>0.31</c:v>
                </c:pt>
                <c:pt idx="3">
                  <c:v>0.27500000000000002</c:v>
                </c:pt>
              </c:numCache>
            </c:numRef>
          </c:val>
          <c:extLst>
            <c:ext xmlns:c16="http://schemas.microsoft.com/office/drawing/2014/chart" uri="{C3380CC4-5D6E-409C-BE32-E72D297353CC}">
              <c16:uniqueId val="{00000001-7972-455A-A2FC-04B0EAB560B0}"/>
            </c:ext>
          </c:extLst>
        </c:ser>
        <c:ser>
          <c:idx val="2"/>
          <c:order val="2"/>
          <c:tx>
            <c:strRef>
              <c:f>'WL by Position'!$E$3</c:f>
              <c:strCache>
                <c:ptCount val="1"/>
                <c:pt idx="0">
                  <c:v>Moderate Extent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'WL by Position'!$A$4:$A$7</c:f>
              <c:strCache>
                <c:ptCount val="4"/>
                <c:pt idx="0">
                  <c:v>General Education Teacher</c:v>
                </c:pt>
                <c:pt idx="1">
                  <c:v>Special Education Teacher</c:v>
                </c:pt>
                <c:pt idx="2">
                  <c:v>Other General Education Position</c:v>
                </c:pt>
                <c:pt idx="3">
                  <c:v>Other Special Education Position</c:v>
                </c:pt>
              </c:strCache>
            </c:strRef>
          </c:cat>
          <c:val>
            <c:numRef>
              <c:f>'WL by Position'!$E$4:$E$7</c:f>
              <c:numCache>
                <c:formatCode>0%</c:formatCode>
                <c:ptCount val="4"/>
                <c:pt idx="0">
                  <c:v>0.38100000000000001</c:v>
                </c:pt>
                <c:pt idx="1">
                  <c:v>0.32500000000000001</c:v>
                </c:pt>
                <c:pt idx="2">
                  <c:v>0.41399999999999998</c:v>
                </c:pt>
                <c:pt idx="3">
                  <c:v>0.43099999999999999</c:v>
                </c:pt>
              </c:numCache>
            </c:numRef>
          </c:val>
          <c:extLst>
            <c:ext xmlns:c16="http://schemas.microsoft.com/office/drawing/2014/chart" uri="{C3380CC4-5D6E-409C-BE32-E72D297353CC}">
              <c16:uniqueId val="{00000002-7972-455A-A2FC-04B0EAB560B0}"/>
            </c:ext>
          </c:extLst>
        </c:ser>
        <c:ser>
          <c:idx val="3"/>
          <c:order val="3"/>
          <c:tx>
            <c:strRef>
              <c:f>'WL by Position'!$F$3</c:f>
              <c:strCache>
                <c:ptCount val="1"/>
                <c:pt idx="0">
                  <c:v>A Great Extent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'WL by Position'!$A$4:$A$7</c:f>
              <c:strCache>
                <c:ptCount val="4"/>
                <c:pt idx="0">
                  <c:v>General Education Teacher</c:v>
                </c:pt>
                <c:pt idx="1">
                  <c:v>Special Education Teacher</c:v>
                </c:pt>
                <c:pt idx="2">
                  <c:v>Other General Education Position</c:v>
                </c:pt>
                <c:pt idx="3">
                  <c:v>Other Special Education Position</c:v>
                </c:pt>
              </c:strCache>
            </c:strRef>
          </c:cat>
          <c:val>
            <c:numRef>
              <c:f>'WL by Position'!$F$4:$F$7</c:f>
              <c:numCache>
                <c:formatCode>0%</c:formatCode>
                <c:ptCount val="4"/>
                <c:pt idx="0">
                  <c:v>5.2999999999999999E-2</c:v>
                </c:pt>
                <c:pt idx="1">
                  <c:v>5.2999999999999999E-2</c:v>
                </c:pt>
                <c:pt idx="2">
                  <c:v>0.10299999999999999</c:v>
                </c:pt>
                <c:pt idx="3">
                  <c:v>5.8999999999999997E-2</c:v>
                </c:pt>
              </c:numCache>
            </c:numRef>
          </c:val>
          <c:extLst>
            <c:ext xmlns:c16="http://schemas.microsoft.com/office/drawing/2014/chart" uri="{C3380CC4-5D6E-409C-BE32-E72D297353CC}">
              <c16:uniqueId val="{00000003-7972-455A-A2FC-04B0EAB560B0}"/>
            </c:ext>
          </c:extLst>
        </c:ser>
        <c:dLbls>
          <c:dLblPos val="ctr"/>
          <c:showLegendKey val="0"/>
          <c:showVal val="1"/>
          <c:showCatName val="0"/>
          <c:showSerName val="0"/>
          <c:showPercent val="0"/>
          <c:showBubbleSize val="0"/>
        </c:dLbls>
        <c:gapWidth val="150"/>
        <c:overlap val="100"/>
        <c:axId val="448228936"/>
        <c:axId val="448234816"/>
      </c:barChart>
      <c:catAx>
        <c:axId val="44822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8234816"/>
        <c:crossesAt val="0"/>
        <c:auto val="1"/>
        <c:lblAlgn val="ctr"/>
        <c:lblOffset val="100"/>
        <c:noMultiLvlLbl val="0"/>
      </c:catAx>
      <c:valAx>
        <c:axId val="4482348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822893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6">
          <a:lumMod val="50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0.24241</cdr:x>
      <cdr:y>0.17391</cdr:y>
    </cdr:from>
    <cdr:to>
      <cdr:x>0.28115</cdr:x>
      <cdr:y>0.44867</cdr:y>
    </cdr:to>
    <cdr:sp macro="" textlink="">
      <cdr:nvSpPr>
        <cdr:cNvPr id="4" name="Right Brace 3"/>
        <cdr:cNvSpPr/>
      </cdr:nvSpPr>
      <cdr:spPr>
        <a:xfrm xmlns:a="http://schemas.openxmlformats.org/drawingml/2006/main">
          <a:off x="1976438" y="914400"/>
          <a:ext cx="315912" cy="1444625"/>
        </a:xfrm>
        <a:prstGeom xmlns:a="http://schemas.openxmlformats.org/drawingml/2006/main" prst="rightBrace">
          <a:avLst/>
        </a:prstGeom>
        <a:ln xmlns:a="http://schemas.openxmlformats.org/drawingml/2006/main">
          <a:solidFill>
            <a:srgbClr val="C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solidFill>
              <a:schemeClr val="accent6">
                <a:lumMod val="75000"/>
              </a:schemeClr>
            </a:solidFill>
          </a:endParaRPr>
        </a:p>
      </cdr:txBody>
    </cdr:sp>
  </cdr:relSizeAnchor>
  <cdr:relSizeAnchor xmlns:cdr="http://schemas.openxmlformats.org/drawingml/2006/chartDrawing">
    <cdr:from>
      <cdr:x>0.47002</cdr:x>
      <cdr:y>0.17391</cdr:y>
    </cdr:from>
    <cdr:to>
      <cdr:x>0.50876</cdr:x>
      <cdr:y>0.41163</cdr:y>
    </cdr:to>
    <cdr:sp macro="" textlink="">
      <cdr:nvSpPr>
        <cdr:cNvPr id="5" name="Right Brace 4"/>
        <cdr:cNvSpPr/>
      </cdr:nvSpPr>
      <cdr:spPr>
        <a:xfrm xmlns:a="http://schemas.openxmlformats.org/drawingml/2006/main">
          <a:off x="3832225" y="914400"/>
          <a:ext cx="315912" cy="1249880"/>
        </a:xfrm>
        <a:prstGeom xmlns:a="http://schemas.openxmlformats.org/drawingml/2006/main" prst="rightBrace">
          <a:avLst/>
        </a:prstGeom>
        <a:ln xmlns:a="http://schemas.openxmlformats.org/drawingml/2006/main">
          <a:solidFill>
            <a:srgbClr val="C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0.29082</cdr:x>
      <cdr:y>0.28019</cdr:y>
    </cdr:from>
    <cdr:to>
      <cdr:x>0.36636</cdr:x>
      <cdr:y>0.34269</cdr:y>
    </cdr:to>
    <cdr:sp macro="" textlink="">
      <cdr:nvSpPr>
        <cdr:cNvPr id="6" name="TextBox 5"/>
        <cdr:cNvSpPr txBox="1"/>
      </cdr:nvSpPr>
      <cdr:spPr>
        <a:xfrm xmlns:a="http://schemas.openxmlformats.org/drawingml/2006/main">
          <a:off x="2371153" y="1473199"/>
          <a:ext cx="615950" cy="328613"/>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rgbClr val="C00000"/>
              </a:solidFill>
            </a:rPr>
            <a:t>43%</a:t>
          </a:r>
          <a:endParaRPr lang="en-US" sz="1800" b="1" dirty="0">
            <a:solidFill>
              <a:srgbClr val="C00000"/>
            </a:solidFill>
          </a:endParaRPr>
        </a:p>
      </cdr:txBody>
    </cdr:sp>
  </cdr:relSizeAnchor>
  <cdr:relSizeAnchor xmlns:cdr="http://schemas.openxmlformats.org/drawingml/2006/chartDrawing">
    <cdr:from>
      <cdr:x>0.51674</cdr:x>
      <cdr:y>0.26087</cdr:y>
    </cdr:from>
    <cdr:to>
      <cdr:x>0.59229</cdr:x>
      <cdr:y>0.32337</cdr:y>
    </cdr:to>
    <cdr:sp macro="" textlink="">
      <cdr:nvSpPr>
        <cdr:cNvPr id="7" name="TextBox 1"/>
        <cdr:cNvSpPr txBox="1"/>
      </cdr:nvSpPr>
      <cdr:spPr>
        <a:xfrm xmlns:a="http://schemas.openxmlformats.org/drawingml/2006/main">
          <a:off x="4213225" y="1371600"/>
          <a:ext cx="615950" cy="3286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solidFill>
                <a:srgbClr val="C00000"/>
              </a:solidFill>
            </a:rPr>
            <a:t>38%</a:t>
          </a:r>
          <a:endParaRPr lang="en-US" sz="1800" b="1"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301" tIns="46150" rIns="92301" bIns="4615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301" tIns="46150" rIns="92301" bIns="46150" rtlCol="0"/>
          <a:lstStyle>
            <a:lvl1pPr algn="r">
              <a:defRPr sz="1200"/>
            </a:lvl1pPr>
          </a:lstStyle>
          <a:p>
            <a:fld id="{F0C80DA7-5D67-4B07-B396-0AA5A94EE9B4}" type="datetimeFigureOut">
              <a:rPr lang="en-US" smtClean="0"/>
              <a:pPr/>
              <a:t>4/23/2018</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301" tIns="46150" rIns="92301" bIns="461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301" tIns="46150" rIns="92301" bIns="46150" rtlCol="0" anchor="b"/>
          <a:lstStyle>
            <a:lvl1pPr algn="r">
              <a:defRPr sz="1200"/>
            </a:lvl1pPr>
          </a:lstStyle>
          <a:p>
            <a:fld id="{B3CDEF66-F6DD-4509-92D5-75F7DF8931F2}" type="slidenum">
              <a:rPr lang="en-US" smtClean="0"/>
              <a:pPr/>
              <a:t>‹#›</a:t>
            </a:fld>
            <a:endParaRPr lang="en-US" dirty="0"/>
          </a:p>
        </p:txBody>
      </p:sp>
    </p:spTree>
    <p:extLst>
      <p:ext uri="{BB962C8B-B14F-4D97-AF65-F5344CB8AC3E}">
        <p14:creationId xmlns:p14="http://schemas.microsoft.com/office/powerpoint/2010/main" val="160282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301" tIns="46150" rIns="92301" bIns="4615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301" tIns="46150" rIns="92301" bIns="46150" rtlCol="0"/>
          <a:lstStyle>
            <a:lvl1pPr algn="r">
              <a:defRPr sz="1200"/>
            </a:lvl1pPr>
          </a:lstStyle>
          <a:p>
            <a:fld id="{050F2372-A11F-4122-A995-C8791998D371}" type="datetimeFigureOut">
              <a:rPr lang="en-US" smtClean="0"/>
              <a:pPr/>
              <a:t>4/23/2018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1" tIns="46150" rIns="92301" bIns="461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301" tIns="46150" rIns="92301" bIns="461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301" tIns="46150" rIns="92301" bIns="461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301" tIns="46150" rIns="92301" bIns="46150" rtlCol="0" anchor="b"/>
          <a:lstStyle>
            <a:lvl1pPr algn="r">
              <a:defRPr sz="1200"/>
            </a:lvl1pPr>
          </a:lstStyle>
          <a:p>
            <a:fld id="{1EA8696D-FAA4-4FE7-939E-2F9B03F5BEE6}" type="slidenum">
              <a:rPr lang="en-US" smtClean="0"/>
              <a:pPr/>
              <a:t>‹#›</a:t>
            </a:fld>
            <a:endParaRPr lang="en-US" dirty="0"/>
          </a:p>
        </p:txBody>
      </p:sp>
    </p:spTree>
    <p:extLst>
      <p:ext uri="{BB962C8B-B14F-4D97-AF65-F5344CB8AC3E}">
        <p14:creationId xmlns:p14="http://schemas.microsoft.com/office/powerpoint/2010/main" val="232195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a:t>
            </a:fld>
            <a:endParaRPr lang="en-US" dirty="0"/>
          </a:p>
        </p:txBody>
      </p:sp>
    </p:spTree>
    <p:extLst>
      <p:ext uri="{BB962C8B-B14F-4D97-AF65-F5344CB8AC3E}">
        <p14:creationId xmlns:p14="http://schemas.microsoft.com/office/powerpoint/2010/main" val="140672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smtClean="0">
                <a:solidFill>
                  <a:schemeClr val="tx1"/>
                </a:solidFill>
                <a:effectLst/>
                <a:latin typeface="+mn-lt"/>
                <a:ea typeface="+mn-ea"/>
                <a:cs typeface="+mn-cs"/>
              </a:rPr>
              <a:t>Small number of people, but have heard this anecdotally in other settings: </a:t>
            </a:r>
            <a:r>
              <a:rPr lang="en-US" altLang="en-US" sz="1200" kern="1200" baseline="0" dirty="0" smtClean="0">
                <a:solidFill>
                  <a:schemeClr val="tx1"/>
                </a:solidFill>
                <a:effectLst/>
                <a:latin typeface="+mn-lt"/>
                <a:ea typeface="+mn-ea"/>
                <a:cs typeface="+mn-cs"/>
              </a:rPr>
              <a:t>(8% = 12 of 149) (11%, 16 of 149)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smtClean="0">
                <a:solidFill>
                  <a:schemeClr val="tx1"/>
                </a:solidFill>
                <a:effectLst/>
                <a:latin typeface="+mn-lt"/>
                <a:ea typeface="+mn-ea"/>
                <a:cs typeface="+mn-cs"/>
              </a:rPr>
              <a:t>Differences between special and</a:t>
            </a:r>
            <a:r>
              <a:rPr lang="en-US" altLang="en-US" sz="1200" kern="1200" baseline="0" dirty="0" smtClean="0">
                <a:solidFill>
                  <a:schemeClr val="tx1"/>
                </a:solidFill>
                <a:effectLst/>
                <a:latin typeface="+mn-lt"/>
                <a:ea typeface="+mn-ea"/>
                <a:cs typeface="+mn-cs"/>
              </a:rPr>
              <a:t> gen ed teachers are large: 19% (6 of 31) for both among special educators compared to 4% (4 of 91) and 6% (5 of 91) among gen 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They explained the pressure to identify students for special education is motivated by:</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Wanting to ensure struggling students receive services or extra support.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Lack of ability among some teachers to differentiate or teach challenging students.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Disability appears to be the only cause when instruction and interventions do not improve learning. </a:t>
            </a: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10</a:t>
            </a:fld>
            <a:endParaRPr lang="en-US" dirty="0"/>
          </a:p>
        </p:txBody>
      </p:sp>
    </p:spTree>
    <p:extLst>
      <p:ext uri="{BB962C8B-B14F-4D97-AF65-F5344CB8AC3E}">
        <p14:creationId xmlns:p14="http://schemas.microsoft.com/office/powerpoint/2010/main" val="690769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Comments about the pre-referral of EL students for special education services suggest several challenges, including insufficient knowledge among personnel who are involved in identification, difficulties providing consistent, adequate services to students who are ELs, and lack of collaborative structures in pre-referral.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dirty="0" smtClean="0">
              <a:solidFill>
                <a:schemeClr val="tx1"/>
              </a:solidFill>
              <a:effectLst/>
              <a:latin typeface="+mn-lt"/>
              <a:ea typeface="+mn-ea"/>
              <a:cs typeface="+mn-cs"/>
            </a:endParaRPr>
          </a:p>
          <a:p>
            <a:r>
              <a:rPr lang="en-US" altLang="en-US" sz="1200" kern="1200" dirty="0" smtClean="0">
                <a:solidFill>
                  <a:schemeClr val="tx1"/>
                </a:solidFill>
                <a:effectLst/>
                <a:latin typeface="+mn-lt"/>
                <a:ea typeface="+mn-ea"/>
                <a:cs typeface="+mn-cs"/>
              </a:rPr>
              <a:t>The</a:t>
            </a:r>
            <a:r>
              <a:rPr lang="en-US" altLang="en-US" sz="1200" kern="1200" baseline="0" dirty="0" smtClean="0">
                <a:solidFill>
                  <a:schemeClr val="tx1"/>
                </a:solidFill>
                <a:effectLst/>
                <a:latin typeface="+mn-lt"/>
                <a:ea typeface="+mn-ea"/>
                <a:cs typeface="+mn-cs"/>
              </a:rPr>
              <a:t> integration of l</a:t>
            </a:r>
            <a:r>
              <a:rPr lang="en-US" altLang="en-US" sz="1200" kern="1200" dirty="0" smtClean="0">
                <a:solidFill>
                  <a:schemeClr val="tx1"/>
                </a:solidFill>
                <a:effectLst/>
                <a:latin typeface="+mn-lt"/>
                <a:ea typeface="+mn-ea"/>
                <a:cs typeface="+mn-cs"/>
              </a:rPr>
              <a:t>iteracy</a:t>
            </a:r>
            <a:r>
              <a:rPr lang="en-US" altLang="en-US" sz="1200" kern="1200" baseline="0" dirty="0" smtClean="0">
                <a:solidFill>
                  <a:schemeClr val="tx1"/>
                </a:solidFill>
                <a:effectLst/>
                <a:latin typeface="+mn-lt"/>
                <a:ea typeface="+mn-ea"/>
                <a:cs typeface="+mn-cs"/>
              </a:rPr>
              <a:t> development throughout the educational experience is important because </a:t>
            </a:r>
            <a:r>
              <a:rPr lang="en-US" sz="1200" b="0" i="0" u="none" strike="noStrike" kern="1200" baseline="0" dirty="0" smtClean="0">
                <a:solidFill>
                  <a:schemeClr val="tx1"/>
                </a:solidFill>
                <a:latin typeface="+mn-lt"/>
                <a:ea typeface="+mn-ea"/>
                <a:cs typeface="+mn-cs"/>
              </a:rPr>
              <a:t>language is an integration of the processes of listening, speaking, reading, and writing. Each are inextricably inter-related.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baseline="0" dirty="0" smtClean="0">
                <a:solidFill>
                  <a:schemeClr val="tx1"/>
                </a:solidFill>
                <a:effectLst/>
                <a:latin typeface="+mn-lt"/>
                <a:ea typeface="+mn-ea"/>
                <a:cs typeface="+mn-cs"/>
              </a:rPr>
              <a:t> </a:t>
            </a:r>
            <a:endParaRPr lang="en-US"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11</a:t>
            </a:fld>
            <a:endParaRPr lang="en-US" dirty="0"/>
          </a:p>
        </p:txBody>
      </p:sp>
    </p:spTree>
    <p:extLst>
      <p:ext uri="{BB962C8B-B14F-4D97-AF65-F5344CB8AC3E}">
        <p14:creationId xmlns:p14="http://schemas.microsoft.com/office/powerpoint/2010/main" val="2968708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ea typeface="ＭＳ Ｐゴシック" panose="020B0600070205080204" pitchFamily="34" charset="-128"/>
              </a:rPr>
              <a:t>Suggestions were specifically asked about support EL students. Other suggestions</a:t>
            </a:r>
            <a:r>
              <a:rPr lang="en-US" altLang="en-US" sz="1200" baseline="0" dirty="0" smtClean="0">
                <a:ea typeface="ＭＳ Ｐゴシック" panose="020B0600070205080204" pitchFamily="34" charset="-128"/>
              </a:rPr>
              <a:t> also emerged from open comments, although they do not specifically directed at IAT practices. </a:t>
            </a:r>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12</a:t>
            </a:fld>
            <a:endParaRPr lang="en-US" dirty="0"/>
          </a:p>
        </p:txBody>
      </p:sp>
    </p:spTree>
    <p:extLst>
      <p:ext uri="{BB962C8B-B14F-4D97-AF65-F5344CB8AC3E}">
        <p14:creationId xmlns:p14="http://schemas.microsoft.com/office/powerpoint/2010/main" val="3003042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Seven items were included in the </a:t>
            </a:r>
            <a:r>
              <a:rPr lang="en-US" sz="1200" i="1" kern="1200" dirty="0" smtClean="0">
                <a:solidFill>
                  <a:schemeClr val="tx1"/>
                </a:solidFill>
                <a:effectLst/>
                <a:latin typeface="+mn-lt"/>
                <a:ea typeface="+mn-ea"/>
                <a:cs typeface="+mn-cs"/>
              </a:rPr>
              <a:t>Support for Special Educators Survey</a:t>
            </a:r>
            <a:r>
              <a:rPr lang="en-US" sz="1200" kern="1200" dirty="0" smtClean="0">
                <a:solidFill>
                  <a:schemeClr val="tx1"/>
                </a:solidFill>
                <a:effectLst/>
                <a:latin typeface="+mn-lt"/>
                <a:ea typeface="+mn-ea"/>
                <a:cs typeface="+mn-cs"/>
              </a:rPr>
              <a:t> to explore the degree to which IEP teams engage in certain practices</a:t>
            </a:r>
            <a:r>
              <a:rPr lang="en-US" sz="1200" kern="1200" baseline="0" dirty="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supporting IEPs. Three areas of IEP practice were explored, including use of data in decision-making, student voice, and support for ELs.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items were available to special and general educators in teaching and non-teaching positions who indicate they served on an IEP team the current school year (n=626). Of them, 359 are general education teachers, 197 are special education teachers, 13 in general education non-teaching roles, and 57 in special education non-teaching roles.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Evaluation Questions: To what extent are IEP teams using data and grade level standards to make decisions, goals, and benchmarks? How frequently and effectively do schools integrate academic and behavioral data? To what extent are “fidelity checks” completed (frequency, by whom, what practices) to determine whether effective problem-solving models, assessment best practices, and SPED guidelines are in place? EL best practice for support?</a:t>
            </a:r>
            <a:endParaRPr lang="en-US" dirty="0" smtClean="0">
              <a:effectLst/>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13</a:t>
            </a:fld>
            <a:endParaRPr lang="en-US" dirty="0"/>
          </a:p>
        </p:txBody>
      </p:sp>
    </p:spTree>
    <p:extLst>
      <p:ext uri="{BB962C8B-B14F-4D97-AF65-F5344CB8AC3E}">
        <p14:creationId xmlns:p14="http://schemas.microsoft.com/office/powerpoint/2010/main" val="2815710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14</a:t>
            </a:fld>
            <a:endParaRPr lang="en-US" dirty="0"/>
          </a:p>
        </p:txBody>
      </p:sp>
    </p:spTree>
    <p:extLst>
      <p:ext uri="{BB962C8B-B14F-4D97-AF65-F5344CB8AC3E}">
        <p14:creationId xmlns:p14="http://schemas.microsoft.com/office/powerpoint/2010/main" val="1185111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ＭＳ Ｐゴシック" panose="020B0600070205080204" pitchFamily="34" charset="-128"/>
              </a:rPr>
              <a:t>From OSSE http://dc-transition_guide.frameweld.com/page/studentled_iep_toolkit_introduction</a:t>
            </a:r>
            <a:r>
              <a:rPr lang="en-US" altLang="en-US" sz="1200" baseline="0" dirty="0" smtClean="0">
                <a:ea typeface="ＭＳ Ｐゴシック" panose="020B0600070205080204"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Student participation throughout the process should be individualized and based on age, needs, and abilities of the students” OSSE Secondary Transition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15</a:t>
            </a:fld>
            <a:endParaRPr lang="en-US" dirty="0"/>
          </a:p>
        </p:txBody>
      </p:sp>
    </p:spTree>
    <p:extLst>
      <p:ext uri="{BB962C8B-B14F-4D97-AF65-F5344CB8AC3E}">
        <p14:creationId xmlns:p14="http://schemas.microsoft.com/office/powerpoint/2010/main" val="1091666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16</a:t>
            </a:fld>
            <a:endParaRPr lang="en-US" dirty="0"/>
          </a:p>
        </p:txBody>
      </p:sp>
    </p:spTree>
    <p:extLst>
      <p:ext uri="{BB962C8B-B14F-4D97-AF65-F5344CB8AC3E}">
        <p14:creationId xmlns:p14="http://schemas.microsoft.com/office/powerpoint/2010/main" val="791461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aseline="0" dirty="0" smtClean="0">
                <a:ea typeface="ＭＳ Ｐゴシック" panose="020B0600070205080204" pitchFamily="34" charset="-128"/>
              </a:rPr>
              <a:t>Consistent with recommendations from IAT members: </a:t>
            </a:r>
          </a:p>
          <a:p>
            <a:pPr marL="171450" indent="-171450">
              <a:buFont typeface="Arial" panose="020B0604020202020204" pitchFamily="34" charset="0"/>
              <a:buChar char="•"/>
            </a:pPr>
            <a:r>
              <a:rPr lang="en-US" altLang="en-US" sz="1200" baseline="0" dirty="0" smtClean="0">
                <a:ea typeface="ＭＳ Ｐゴシック" panose="020B0600070205080204" pitchFamily="34" charset="-128"/>
              </a:rPr>
              <a:t>Collaboration between ESL and special educators</a:t>
            </a:r>
          </a:p>
          <a:p>
            <a:pPr marL="171450" indent="-171450">
              <a:buFont typeface="Arial" panose="020B0604020202020204" pitchFamily="34" charset="0"/>
              <a:buChar char="•"/>
            </a:pPr>
            <a:r>
              <a:rPr lang="en-US" altLang="en-US" sz="1200" baseline="0" dirty="0" smtClean="0">
                <a:ea typeface="ＭＳ Ｐゴシック" panose="020B0600070205080204" pitchFamily="34" charset="-128"/>
              </a:rPr>
              <a:t>PD about English language acquisition for all teachers</a:t>
            </a:r>
          </a:p>
          <a:p>
            <a:pPr marL="171450" indent="-171450">
              <a:buFont typeface="Arial" panose="020B0604020202020204" pitchFamily="34" charset="0"/>
              <a:buChar char="•"/>
            </a:pPr>
            <a:r>
              <a:rPr lang="en-US" altLang="en-US" sz="1200" baseline="0" dirty="0" smtClean="0">
                <a:ea typeface="ＭＳ Ｐゴシック" panose="020B0600070205080204" pitchFamily="34" charset="-128"/>
              </a:rPr>
              <a:t>Effective and consistent instruction for EL students pre and post referral for SPED services </a:t>
            </a:r>
          </a:p>
        </p:txBody>
      </p:sp>
      <p:sp>
        <p:nvSpPr>
          <p:cNvPr id="4" name="Slide Number Placeholder 3"/>
          <p:cNvSpPr>
            <a:spLocks noGrp="1"/>
          </p:cNvSpPr>
          <p:nvPr>
            <p:ph type="sldNum" sz="quarter" idx="10"/>
          </p:nvPr>
        </p:nvSpPr>
        <p:spPr/>
        <p:txBody>
          <a:bodyPr/>
          <a:lstStyle/>
          <a:p>
            <a:fld id="{1EA8696D-FAA4-4FE7-939E-2F9B03F5BEE6}" type="slidenum">
              <a:rPr lang="en-US" smtClean="0"/>
              <a:pPr/>
              <a:t>17</a:t>
            </a:fld>
            <a:endParaRPr lang="en-US" dirty="0"/>
          </a:p>
        </p:txBody>
      </p:sp>
    </p:spTree>
    <p:extLst>
      <p:ext uri="{BB962C8B-B14F-4D97-AF65-F5344CB8AC3E}">
        <p14:creationId xmlns:p14="http://schemas.microsoft.com/office/powerpoint/2010/main" val="3134927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Fourteen (14) items were included in this survey to examine teachers’ attitudes towards inclusion, issues teachers face when implementing inclusive practices, and how teachers feel inclusion is affecting learning among students in their classrooms. These items, or statements, were adapted from the </a:t>
            </a:r>
            <a:r>
              <a:rPr lang="en-US" sz="1200" i="1" kern="1200" dirty="0" smtClean="0">
                <a:solidFill>
                  <a:schemeClr val="tx1"/>
                </a:solidFill>
                <a:effectLst/>
                <a:latin typeface="+mn-lt"/>
                <a:ea typeface="+mn-ea"/>
                <a:cs typeface="+mn-cs"/>
              </a:rPr>
              <a:t>Inclusion Questionnaire for Educators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Salend</a:t>
            </a:r>
            <a:r>
              <a:rPr lang="en-US" sz="1200" kern="1200" dirty="0" smtClean="0">
                <a:solidFill>
                  <a:schemeClr val="tx1"/>
                </a:solidFill>
                <a:effectLst/>
                <a:latin typeface="+mn-lt"/>
                <a:ea typeface="+mn-ea"/>
                <a:cs typeface="+mn-cs"/>
              </a:rPr>
              <a:t>, 1999; Hwang &amp; Evans, 2011).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Teachers were asked to respond to each statement using a Likert scale from 1 (strongly disagree) to 5 (strongly agree).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 attitude toward inclusion is a contributing factor to its success or failure. It is important to identify which aspects of the process are working and which</a:t>
            </a:r>
            <a:r>
              <a:rPr lang="en-US" sz="1200" kern="1200" baseline="0" dirty="0" smtClean="0">
                <a:solidFill>
                  <a:schemeClr val="tx1"/>
                </a:solidFill>
                <a:effectLst/>
                <a:latin typeface="+mn-lt"/>
                <a:ea typeface="+mn-ea"/>
                <a:cs typeface="+mn-cs"/>
              </a:rPr>
              <a:t> aspects are perceived as barriers </a:t>
            </a:r>
            <a:r>
              <a:rPr lang="en-US" sz="1200" kern="1200" dirty="0" smtClean="0">
                <a:solidFill>
                  <a:schemeClr val="tx1"/>
                </a:solidFill>
                <a:effectLst/>
                <a:latin typeface="+mn-lt"/>
                <a:ea typeface="+mn-ea"/>
                <a:cs typeface="+mn-cs"/>
              </a:rPr>
              <a:t>from the teacher perspective so that  improvements can be made. This</a:t>
            </a:r>
            <a:r>
              <a:rPr lang="en-US" sz="1200" kern="1200" baseline="0" dirty="0" smtClean="0">
                <a:solidFill>
                  <a:schemeClr val="tx1"/>
                </a:solidFill>
                <a:effectLst/>
                <a:latin typeface="+mn-lt"/>
                <a:ea typeface="+mn-ea"/>
                <a:cs typeface="+mn-cs"/>
              </a:rPr>
              <a:t> information is intended to support a smooth and effective implementation of inclusion. </a:t>
            </a:r>
          </a:p>
          <a:p>
            <a:endParaRPr lang="en-US" sz="1200" kern="1200" baseline="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Evaluation Question: What are the contributors that limit or enhance inclusion for students with disabilities across schools?</a:t>
            </a:r>
            <a:endParaRPr lang="en-US" i="1"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18</a:t>
            </a:fld>
            <a:endParaRPr lang="en-US" dirty="0"/>
          </a:p>
        </p:txBody>
      </p:sp>
    </p:spTree>
    <p:extLst>
      <p:ext uri="{BB962C8B-B14F-4D97-AF65-F5344CB8AC3E}">
        <p14:creationId xmlns:p14="http://schemas.microsoft.com/office/powerpoint/2010/main" val="2430114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belief that inclusion is a good idea is strongest among special educators (83%), middle (79%) and high school (77%) teachers, and novice teachers (77%). Interestingly, novice teachers were</a:t>
            </a:r>
            <a:r>
              <a:rPr lang="en-US" sz="1200" baseline="0" dirty="0" smtClean="0"/>
              <a:t> also most likely to say that they experience greater enjoyment of teaching as a result of inclusion than were teachers who have been around longer.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There are a number of challenges</a:t>
            </a:r>
            <a:r>
              <a:rPr lang="en-US" sz="1200" baseline="0" dirty="0" smtClean="0"/>
              <a:t> expressed by survey respondents about </a:t>
            </a:r>
            <a:r>
              <a:rPr lang="en-US" sz="1200" baseline="0" smtClean="0"/>
              <a:t>inclusion.</a:t>
            </a:r>
            <a:endParaRPr lang="en-US" sz="1200" dirty="0" smtClean="0"/>
          </a:p>
          <a:p>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19</a:t>
            </a:fld>
            <a:endParaRPr lang="en-US" dirty="0"/>
          </a:p>
        </p:txBody>
      </p:sp>
    </p:spTree>
    <p:extLst>
      <p:ext uri="{BB962C8B-B14F-4D97-AF65-F5344CB8AC3E}">
        <p14:creationId xmlns:p14="http://schemas.microsoft.com/office/powerpoint/2010/main" val="250975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This</a:t>
            </a:r>
            <a:r>
              <a:rPr lang="en-US" baseline="0" dirty="0" smtClean="0"/>
              <a:t> presentation describes findings from a survey about special and general educators perceptions of practices that pertain to special educations services in the WCSD.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dirty="0" smtClean="0"/>
              <a:t>The</a:t>
            </a:r>
            <a:r>
              <a:rPr lang="en-US" b="1" baseline="0" dirty="0" smtClean="0"/>
              <a:t> full summary report can be accessed at https://www.washoeschools.net/site/Default.aspx?PageType=7&amp;SiteID=4 </a:t>
            </a:r>
            <a:endParaRPr lang="en-US" b="1"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2</a:t>
            </a:fld>
            <a:endParaRPr lang="en-US" dirty="0"/>
          </a:p>
        </p:txBody>
      </p:sp>
    </p:spTree>
    <p:extLst>
      <p:ext uri="{BB962C8B-B14F-4D97-AF65-F5344CB8AC3E}">
        <p14:creationId xmlns:p14="http://schemas.microsoft.com/office/powerpoint/2010/main" val="485738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ea typeface="ＭＳ Ｐゴシック" panose="020B0600070205080204" pitchFamily="34" charset="-128"/>
              </a:rPr>
              <a:t>The belief that inclusion helps students</a:t>
            </a:r>
            <a:r>
              <a:rPr lang="en-US" altLang="en-US" sz="1200" baseline="0" dirty="0" smtClean="0">
                <a:ea typeface="ＭＳ Ｐゴシック" panose="020B0600070205080204" pitchFamily="34" charset="-128"/>
              </a:rPr>
              <a:t> improve academically and that inclusion is working well is strongest among </a:t>
            </a:r>
            <a:r>
              <a:rPr lang="en-US" altLang="en-US" sz="1200" dirty="0" smtClean="0">
                <a:ea typeface="ＭＳ Ｐゴシック" panose="020B0600070205080204" pitchFamily="34" charset="-128"/>
              </a:rPr>
              <a:t>special educators and teachers in high school. </a:t>
            </a:r>
          </a:p>
          <a:p>
            <a:endParaRPr lang="en-US" altLang="en-US" sz="1200" dirty="0" smtClean="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Educators describe their belief that inclusion is valuable for many students, however, they caution that the practice poses challenges that can inhibit the learning of all students if done incorrectly. Several of them asked that the District be mindful of the push for inclusion and consider easing the expectation for full inclusion. </a:t>
            </a:r>
          </a:p>
          <a:p>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20</a:t>
            </a:fld>
            <a:endParaRPr lang="en-US" dirty="0"/>
          </a:p>
        </p:txBody>
      </p:sp>
    </p:spTree>
    <p:extLst>
      <p:ext uri="{BB962C8B-B14F-4D97-AF65-F5344CB8AC3E}">
        <p14:creationId xmlns:p14="http://schemas.microsoft.com/office/powerpoint/2010/main" val="1972446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For the last recommendation, number 4, teachers stress that they also want there to be increased focus on accurate  determination of who inclusion is appropriate for and who can be better served in self-contained classrooms.</a:t>
            </a:r>
          </a:p>
          <a:p>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21</a:t>
            </a:fld>
            <a:endParaRPr lang="en-US" dirty="0"/>
          </a:p>
        </p:txBody>
      </p:sp>
    </p:spTree>
    <p:extLst>
      <p:ext uri="{BB962C8B-B14F-4D97-AF65-F5344CB8AC3E}">
        <p14:creationId xmlns:p14="http://schemas.microsoft.com/office/powerpoint/2010/main" val="173322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partner</a:t>
            </a:r>
          </a:p>
          <a:p>
            <a:r>
              <a:rPr lang="en-US" dirty="0" smtClean="0"/>
              <a:t>Write one question you have and one suggestion for how it</a:t>
            </a:r>
            <a:r>
              <a:rPr lang="en-US" baseline="0" dirty="0" smtClean="0"/>
              <a:t> can be used on sticky notes</a:t>
            </a:r>
          </a:p>
          <a:p>
            <a:r>
              <a:rPr lang="en-US" baseline="0" dirty="0" smtClean="0"/>
              <a:t>Call on 1-2 people</a:t>
            </a:r>
          </a:p>
          <a:p>
            <a:r>
              <a:rPr lang="en-US" baseline="0" dirty="0" smtClean="0"/>
              <a:t>Collect sticky notes on chart paper – will summarize and use for </a:t>
            </a:r>
          </a:p>
          <a:p>
            <a:endParaRPr lang="en-US" baseline="0" dirty="0" smtClean="0"/>
          </a:p>
          <a:p>
            <a:r>
              <a:rPr lang="en-US" baseline="0" dirty="0" smtClean="0"/>
              <a:t>Hoping this presentation prompts your interest in reading the full report!</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E.g., Does the master schedule support collaboration between special educators, English as a second language (ESL) specialists, and general educators? </a:t>
            </a:r>
            <a:endParaRPr lang="en-US" b="0" dirty="0"/>
          </a:p>
        </p:txBody>
      </p:sp>
      <p:sp>
        <p:nvSpPr>
          <p:cNvPr id="4" name="Slide Number Placeholder 3"/>
          <p:cNvSpPr>
            <a:spLocks noGrp="1"/>
          </p:cNvSpPr>
          <p:nvPr>
            <p:ph type="sldNum" sz="quarter" idx="10"/>
          </p:nvPr>
        </p:nvSpPr>
        <p:spPr/>
        <p:txBody>
          <a:bodyPr/>
          <a:lstStyle/>
          <a:p>
            <a:fld id="{883241E5-6D5B-4474-AB6E-B751CF937061}" type="slidenum">
              <a:rPr lang="en-US" smtClean="0"/>
              <a:t>22</a:t>
            </a:fld>
            <a:endParaRPr lang="en-US" dirty="0"/>
          </a:p>
        </p:txBody>
      </p:sp>
    </p:spTree>
    <p:extLst>
      <p:ext uri="{BB962C8B-B14F-4D97-AF65-F5344CB8AC3E}">
        <p14:creationId xmlns:p14="http://schemas.microsoft.com/office/powerpoint/2010/main" val="1203213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extent to which educators feel their workload is manageable is related to stress, job satisfaction, and burnout. Furthermore, students of stressed or exhausted teachers are frequently disruptive, struggle socially and emotionally, and attain their IEP goals less frequently than students whose teachers are less stressed.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Educators were asked to provide details about the students they teach and support. Additionally, special educators were asked to describe the number of students they case manage and the amount of time they dedicate to activities that surround special education referral.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items were available to special and general educators in teaching and non-teaching positions who indicate they served on an IEP team this year (n=689). Of them, 440 are general education teachers, 169 are special education teachers, 29 in general education non-teaching roles, and 51 in special education non-teaching roles.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23</a:t>
            </a:fld>
            <a:endParaRPr lang="en-US" dirty="0"/>
          </a:p>
        </p:txBody>
      </p:sp>
    </p:spTree>
    <p:extLst>
      <p:ext uri="{BB962C8B-B14F-4D97-AF65-F5344CB8AC3E}">
        <p14:creationId xmlns:p14="http://schemas.microsoft.com/office/powerpoint/2010/main" val="3440514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ＭＳ Ｐゴシック" panose="020B0600070205080204" pitchFamily="34" charset="-128"/>
              </a:rPr>
              <a:t>Heavily impacted</a:t>
            </a:r>
          </a:p>
        </p:txBody>
      </p:sp>
      <p:sp>
        <p:nvSpPr>
          <p:cNvPr id="4" name="Slide Number Placeholder 3"/>
          <p:cNvSpPr>
            <a:spLocks noGrp="1"/>
          </p:cNvSpPr>
          <p:nvPr>
            <p:ph type="sldNum" sz="quarter" idx="10"/>
          </p:nvPr>
        </p:nvSpPr>
        <p:spPr/>
        <p:txBody>
          <a:bodyPr/>
          <a:lstStyle/>
          <a:p>
            <a:fld id="{1EA8696D-FAA4-4FE7-939E-2F9B03F5BEE6}" type="slidenum">
              <a:rPr lang="en-US" smtClean="0"/>
              <a:pPr/>
              <a:t>24</a:t>
            </a:fld>
            <a:endParaRPr lang="en-US" dirty="0"/>
          </a:p>
        </p:txBody>
      </p:sp>
    </p:spTree>
    <p:extLst>
      <p:ext uri="{BB962C8B-B14F-4D97-AF65-F5344CB8AC3E}">
        <p14:creationId xmlns:p14="http://schemas.microsoft.com/office/powerpoint/2010/main" val="2290882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ＭＳ Ｐゴシック" panose="020B0600070205080204" pitchFamily="34" charset="-128"/>
              </a:rPr>
              <a:t>Bulk of time is spent performing on-going assessment (65%).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ea typeface="ＭＳ Ｐゴシック" panose="020B0600070205080204"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ea typeface="ＭＳ Ｐゴシック" panose="020B0600070205080204" pitchFamily="34" charset="-128"/>
              </a:rPr>
              <a:t>Pre-referral activities include consulting with IAT members and general</a:t>
            </a:r>
            <a:r>
              <a:rPr lang="en-US" altLang="en-US" sz="1200" baseline="0" dirty="0" smtClean="0">
                <a:ea typeface="ＭＳ Ｐゴシック" panose="020B0600070205080204" pitchFamily="34" charset="-128"/>
              </a:rPr>
              <a:t> education teachers about students</a:t>
            </a:r>
            <a:r>
              <a:rPr lang="en-US" altLang="en-US" sz="1200" dirty="0" smtClean="0">
                <a:ea typeface="ＭＳ Ｐゴシック" panose="020B0600070205080204" pitchFamily="34" charset="-128"/>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ea typeface="ＭＳ Ｐゴシック" panose="020B0600070205080204" pitchFamily="34" charset="-128"/>
              </a:rPr>
              <a:t>Referral includes interactions with IAT members</a:t>
            </a:r>
            <a:r>
              <a:rPr lang="en-US" altLang="en-US" sz="1200" baseline="0" dirty="0" smtClean="0">
                <a:ea typeface="ＭＳ Ｐゴシック" panose="020B0600070205080204" pitchFamily="34" charset="-128"/>
              </a:rPr>
              <a:t>, possibly explaining assessment results</a:t>
            </a:r>
            <a:r>
              <a:rPr lang="en-US" altLang="en-US" sz="1200" dirty="0" smtClean="0">
                <a:ea typeface="ＭＳ Ｐゴシック" panose="020B0600070205080204" pitchFamily="34" charset="-128"/>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ea typeface="ＭＳ Ｐゴシック" panose="020B0600070205080204" pitchFamily="34" charset="-128"/>
              </a:rPr>
              <a:t>Initial assessment includes implementing SPED eligibility assessments – school psychologist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ea typeface="ＭＳ Ｐゴシック" panose="020B0600070205080204" pitchFamily="34" charset="-128"/>
              </a:rPr>
              <a:t>On-going assessment activities include choosing assessment based on students needs, implementing basic skills assessments, functional and skills assessments.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smtClean="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ea typeface="ＭＳ Ｐゴシック" panose="020B0600070205080204" pitchFamily="34" charset="-128"/>
              </a:rPr>
              <a:t>In future would ask</a:t>
            </a:r>
            <a:r>
              <a:rPr lang="en-US" altLang="en-US" sz="1200" baseline="0" dirty="0" smtClean="0">
                <a:ea typeface="ＭＳ Ｐゴシック" panose="020B0600070205080204" pitchFamily="34" charset="-128"/>
              </a:rPr>
              <a:t> for a more complete picture of the roles of SE, such as providing PD, instructional coaching, consulting with students, parent, school, and community, interventionist, diagnostician, and manager work. Mitchell 2011 to see how their roles fit within the RTI framework.</a:t>
            </a:r>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25</a:t>
            </a:fld>
            <a:endParaRPr lang="en-US" dirty="0"/>
          </a:p>
        </p:txBody>
      </p:sp>
    </p:spTree>
    <p:extLst>
      <p:ext uri="{BB962C8B-B14F-4D97-AF65-F5344CB8AC3E}">
        <p14:creationId xmlns:p14="http://schemas.microsoft.com/office/powerpoint/2010/main" val="3450491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ＭＳ Ｐゴシック" panose="020B0600070205080204" pitchFamily="34" charset="-128"/>
              </a:rPr>
              <a:t>Over 1-third (34%) of special education teachers say their workloads are </a:t>
            </a:r>
            <a:r>
              <a:rPr lang="en-US" altLang="en-US" sz="1200" u="sng" dirty="0" smtClean="0">
                <a:ea typeface="ＭＳ Ｐゴシック" panose="020B0600070205080204" pitchFamily="34" charset="-128"/>
              </a:rPr>
              <a:t>not</a:t>
            </a:r>
            <a:r>
              <a:rPr lang="en-US" altLang="en-US" sz="1200" dirty="0" smtClean="0">
                <a:ea typeface="ＭＳ Ｐゴシック" panose="020B0600070205080204" pitchFamily="34" charset="-128"/>
              </a:rPr>
              <a:t> manageable.</a:t>
            </a:r>
          </a:p>
        </p:txBody>
      </p:sp>
      <p:sp>
        <p:nvSpPr>
          <p:cNvPr id="4" name="Slide Number Placeholder 3"/>
          <p:cNvSpPr>
            <a:spLocks noGrp="1"/>
          </p:cNvSpPr>
          <p:nvPr>
            <p:ph type="sldNum" sz="quarter" idx="10"/>
          </p:nvPr>
        </p:nvSpPr>
        <p:spPr/>
        <p:txBody>
          <a:bodyPr/>
          <a:lstStyle/>
          <a:p>
            <a:fld id="{1EA8696D-FAA4-4FE7-939E-2F9B03F5BEE6}" type="slidenum">
              <a:rPr lang="en-US" smtClean="0"/>
              <a:pPr/>
              <a:t>26</a:t>
            </a:fld>
            <a:endParaRPr lang="en-US" dirty="0"/>
          </a:p>
        </p:txBody>
      </p:sp>
    </p:spTree>
    <p:extLst>
      <p:ext uri="{BB962C8B-B14F-4D97-AF65-F5344CB8AC3E}">
        <p14:creationId xmlns:p14="http://schemas.microsoft.com/office/powerpoint/2010/main" val="3630540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ＭＳ Ｐゴシック" panose="020B0600070205080204" pitchFamily="34" charset="-128"/>
              </a:rPr>
              <a:t>Teachers offered many actionable solutions.</a:t>
            </a:r>
          </a:p>
        </p:txBody>
      </p:sp>
      <p:sp>
        <p:nvSpPr>
          <p:cNvPr id="4" name="Slide Number Placeholder 3"/>
          <p:cNvSpPr>
            <a:spLocks noGrp="1"/>
          </p:cNvSpPr>
          <p:nvPr>
            <p:ph type="sldNum" sz="quarter" idx="10"/>
          </p:nvPr>
        </p:nvSpPr>
        <p:spPr/>
        <p:txBody>
          <a:bodyPr/>
          <a:lstStyle/>
          <a:p>
            <a:fld id="{1EA8696D-FAA4-4FE7-939E-2F9B03F5BEE6}" type="slidenum">
              <a:rPr lang="en-US" smtClean="0"/>
              <a:pPr/>
              <a:t>27</a:t>
            </a:fld>
            <a:endParaRPr lang="en-US" dirty="0"/>
          </a:p>
        </p:txBody>
      </p:sp>
    </p:spTree>
    <p:extLst>
      <p:ext uri="{BB962C8B-B14F-4D97-AF65-F5344CB8AC3E}">
        <p14:creationId xmlns:p14="http://schemas.microsoft.com/office/powerpoint/2010/main" val="489028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Teachers explain that the additional support is needed for them to fulfill their obligations to both case manage and teach. Teachers envision utilizing additional aides and other para-professionals for assistance with: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Completing paperwork and filing</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Administering tests and assessments</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Supporting data collection and monitoring for IEP</a:t>
            </a:r>
            <a:endParaRPr lang="en-US" dirty="0" smtClean="0">
              <a:effectLst/>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Scheduling</a:t>
            </a:r>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28</a:t>
            </a:fld>
            <a:endParaRPr lang="en-US" dirty="0"/>
          </a:p>
        </p:txBody>
      </p:sp>
    </p:spTree>
    <p:extLst>
      <p:ext uri="{BB962C8B-B14F-4D97-AF65-F5344CB8AC3E}">
        <p14:creationId xmlns:p14="http://schemas.microsoft.com/office/powerpoint/2010/main" val="3809092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Twelve (12) items were included in the </a:t>
            </a:r>
            <a:r>
              <a:rPr lang="en-US" sz="1200" i="1" kern="1200" dirty="0" smtClean="0">
                <a:solidFill>
                  <a:schemeClr val="tx1"/>
                </a:solidFill>
                <a:effectLst/>
                <a:latin typeface="+mn-lt"/>
                <a:ea typeface="+mn-ea"/>
                <a:cs typeface="+mn-cs"/>
              </a:rPr>
              <a:t>Support for Special Educators Survey</a:t>
            </a:r>
            <a:r>
              <a:rPr lang="en-US" sz="1200" kern="1200" dirty="0" smtClean="0">
                <a:solidFill>
                  <a:schemeClr val="tx1"/>
                </a:solidFill>
                <a:effectLst/>
                <a:latin typeface="+mn-lt"/>
                <a:ea typeface="+mn-ea"/>
                <a:cs typeface="+mn-cs"/>
              </a:rPr>
              <a:t> to examine the level to which special educators feel supported in their positions, to gather their feedback about the challenges they encounter, and obtain suggestions they have to improve support for special education services in the WCSD.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items were </a:t>
            </a:r>
            <a:r>
              <a:rPr lang="en-US" sz="1200" u="sng" kern="1200" dirty="0" smtClean="0">
                <a:solidFill>
                  <a:schemeClr val="tx1"/>
                </a:solidFill>
                <a:effectLst/>
                <a:latin typeface="+mn-lt"/>
                <a:ea typeface="+mn-ea"/>
                <a:cs typeface="+mn-cs"/>
              </a:rPr>
              <a:t>available to special educators only. </a:t>
            </a:r>
            <a:r>
              <a:rPr lang="en-US" sz="1200" kern="1200" dirty="0" smtClean="0">
                <a:solidFill>
                  <a:schemeClr val="tx1"/>
                </a:solidFill>
                <a:effectLst/>
                <a:latin typeface="+mn-lt"/>
                <a:ea typeface="+mn-ea"/>
                <a:cs typeface="+mn-cs"/>
              </a:rPr>
              <a:t>Of those who responded (n=230), 180 of them are special education teachers and 49 of them are special educators in non-teaching positions. This information is intended to be used to better understand how special educators feel about the quality and type of support provided by Student Services so that changes can be monitored as the system for support is honed over time.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Stemmed in part from low teacher morale expressed at Town Hall meetings, also, need to tackle</a:t>
            </a:r>
            <a:r>
              <a:rPr lang="en-US" sz="1200" kern="1200" baseline="0" dirty="0" smtClean="0">
                <a:solidFill>
                  <a:schemeClr val="tx1"/>
                </a:solidFill>
                <a:effectLst/>
                <a:latin typeface="+mn-lt"/>
                <a:ea typeface="+mn-ea"/>
                <a:cs typeface="+mn-cs"/>
              </a:rPr>
              <a:t> head on to address teacher retention. National crisis. </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Evaluation question: </a:t>
            </a:r>
            <a:r>
              <a:rPr lang="en-US" sz="1200" b="1" i="1" kern="1200" dirty="0" smtClean="0">
                <a:solidFill>
                  <a:schemeClr val="tx1"/>
                </a:solidFill>
                <a:effectLst/>
                <a:latin typeface="+mn-lt"/>
                <a:ea typeface="+mn-ea"/>
                <a:cs typeface="+mn-cs"/>
              </a:rPr>
              <a:t>Do special education staff feel supported across aspects of special education practice?</a:t>
            </a:r>
            <a:r>
              <a:rPr lang="en-US" sz="1200" i="1" kern="1200" dirty="0" smtClean="0">
                <a:solidFill>
                  <a:schemeClr val="tx1"/>
                </a:solidFill>
                <a:effectLst/>
                <a:latin typeface="+mn-lt"/>
                <a:ea typeface="+mn-ea"/>
                <a:cs typeface="+mn-cs"/>
              </a:rPr>
              <a:t> In what areas do they feel well-supported and what areas would they like more support?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29</a:t>
            </a:fld>
            <a:endParaRPr lang="en-US" dirty="0"/>
          </a:p>
        </p:txBody>
      </p:sp>
    </p:spTree>
    <p:extLst>
      <p:ext uri="{BB962C8B-B14F-4D97-AF65-F5344CB8AC3E}">
        <p14:creationId xmlns:p14="http://schemas.microsoft.com/office/powerpoint/2010/main" val="392907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ea typeface="ＭＳ Ｐゴシック" panose="020B0600070205080204" pitchFamily="34" charset="-128"/>
              </a:rPr>
              <a:t>In recent years there have been efforts investigate why</a:t>
            </a:r>
            <a:r>
              <a:rPr lang="en-US" altLang="en-US" sz="1200" baseline="0" dirty="0" smtClean="0">
                <a:ea typeface="ＭＳ Ｐゴシック" panose="020B0600070205080204" pitchFamily="34" charset="-128"/>
              </a:rPr>
              <a:t> students with disabilities in our district are not achieving to the levels we would expect. </a:t>
            </a:r>
            <a:r>
              <a:rPr lang="en-US" altLang="en-US" sz="1200" u="sng" baseline="0" dirty="0" smtClean="0">
                <a:ea typeface="ＭＳ Ｐゴシック" panose="020B0600070205080204" pitchFamily="34" charset="-128"/>
              </a:rPr>
              <a:t>We want to know where we are failing our students </a:t>
            </a:r>
            <a:r>
              <a:rPr lang="en-US" altLang="en-US" sz="1200" baseline="0" dirty="0" smtClean="0">
                <a:ea typeface="ＭＳ Ｐゴシック" panose="020B0600070205080204" pitchFamily="34" charset="-128"/>
              </a:rPr>
              <a:t>so that we can strengthen our system and improve student outcomes.  </a:t>
            </a:r>
            <a:r>
              <a:rPr lang="en-US" altLang="en-US" sz="1200" dirty="0" smtClean="0">
                <a:ea typeface="ＭＳ Ｐゴシック" panose="020B0600070205080204" pitchFamily="34" charset="-128"/>
              </a:rPr>
              <a:t> </a:t>
            </a:r>
          </a:p>
          <a:p>
            <a:endParaRPr lang="en-US" altLang="en-US" sz="1200" dirty="0" smtClean="0">
              <a:ea typeface="ＭＳ Ｐゴシック" panose="020B0600070205080204" pitchFamily="34" charset="-128"/>
            </a:endParaRPr>
          </a:p>
          <a:p>
            <a:r>
              <a:rPr lang="en-US" altLang="en-US" sz="1200" dirty="0" smtClean="0">
                <a:ea typeface="ＭＳ Ｐゴシック" panose="020B0600070205080204" pitchFamily="34" charset="-128"/>
              </a:rPr>
              <a:t>In</a:t>
            </a:r>
            <a:r>
              <a:rPr lang="en-US" altLang="en-US" sz="1200" baseline="0" dirty="0" smtClean="0">
                <a:ea typeface="ＭＳ Ｐゴシック" panose="020B0600070205080204" pitchFamily="34" charset="-128"/>
              </a:rPr>
              <a:t> line with these efforts we wanted fill-in some of the gaps in our information about the specific practices that surround special education services – We chose to survey our educators to get their perspectives to help us with this. </a:t>
            </a:r>
            <a:r>
              <a:rPr lang="en-US" altLang="en-US" sz="1200" i="1" baseline="0" dirty="0" smtClean="0">
                <a:ea typeface="ＭＳ Ｐゴシック" panose="020B0600070205080204" pitchFamily="34" charset="-128"/>
              </a:rPr>
              <a:t> </a:t>
            </a:r>
            <a:endParaRPr lang="en-US" altLang="en-US" sz="1200" i="1"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3</a:t>
            </a:fld>
            <a:endParaRPr lang="en-US" dirty="0"/>
          </a:p>
        </p:txBody>
      </p:sp>
    </p:spTree>
    <p:extLst>
      <p:ext uri="{BB962C8B-B14F-4D97-AF65-F5344CB8AC3E}">
        <p14:creationId xmlns:p14="http://schemas.microsoft.com/office/powerpoint/2010/main" val="1423572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ＭＳ Ｐゴシック" panose="020B0600070205080204" pitchFamily="34" charset="-128"/>
              </a:rPr>
              <a:t>Belief</a:t>
            </a:r>
            <a:r>
              <a:rPr lang="en-US" altLang="en-US" sz="1200" baseline="0" dirty="0" smtClean="0">
                <a:ea typeface="ＭＳ Ｐゴシック" panose="020B0600070205080204" pitchFamily="34" charset="-128"/>
              </a:rPr>
              <a:t> that SPED services are supported within their schools is s</a:t>
            </a:r>
            <a:r>
              <a:rPr lang="en-US" altLang="en-US" sz="1200" dirty="0" smtClean="0">
                <a:ea typeface="ＭＳ Ｐゴシック" panose="020B0600070205080204" pitchFamily="34" charset="-128"/>
              </a:rPr>
              <a:t>trongest among ES and lowest among 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ea typeface="ＭＳ Ｐゴシック" panose="020B0600070205080204" pitchFamily="34" charset="-128"/>
            </a:endParaRPr>
          </a:p>
          <a:p>
            <a:pPr lvl="0"/>
            <a:r>
              <a:rPr lang="en-US" sz="1200" kern="1200" dirty="0" smtClean="0">
                <a:solidFill>
                  <a:schemeClr val="tx1"/>
                </a:solidFill>
                <a:effectLst/>
                <a:latin typeface="+mn-lt"/>
                <a:ea typeface="+mn-ea"/>
                <a:cs typeface="+mn-cs"/>
              </a:rPr>
              <a:t>Generally, special educators in middle school feel less supported than their elementary and high school counterparts. Special educators who serve multiple schools rate the support provided by Student Services at the lowest levels.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Differences across school levels and items may be attributed, in part, to varying levels of support provided by specific positions to special education teachers. For example, IS support from Student Services is primarily targeted to elementary schools and so lower ratings of agreement about IS support at middle and high school is expected. </a:t>
            </a:r>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30</a:t>
            </a:fld>
            <a:endParaRPr lang="en-US" dirty="0"/>
          </a:p>
        </p:txBody>
      </p:sp>
    </p:spTree>
    <p:extLst>
      <p:ext uri="{BB962C8B-B14F-4D97-AF65-F5344CB8AC3E}">
        <p14:creationId xmlns:p14="http://schemas.microsoft.com/office/powerpoint/2010/main" val="930184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ea typeface="ＭＳ Ｐゴシック" panose="020B0600070205080204" pitchFamily="34" charset="-128"/>
              </a:rPr>
              <a:t>Suggestions were specifically asked about support EL students. Other suggestions</a:t>
            </a:r>
            <a:r>
              <a:rPr lang="en-US" altLang="en-US" sz="1200" baseline="0" dirty="0" smtClean="0">
                <a:ea typeface="ＭＳ Ｐゴシック" panose="020B0600070205080204" pitchFamily="34" charset="-128"/>
              </a:rPr>
              <a:t> also emerged from open comments, although they do not specifically directed at IAT practices. </a:t>
            </a:r>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31</a:t>
            </a:fld>
            <a:endParaRPr lang="en-US" dirty="0"/>
          </a:p>
        </p:txBody>
      </p:sp>
    </p:spTree>
    <p:extLst>
      <p:ext uri="{BB962C8B-B14F-4D97-AF65-F5344CB8AC3E}">
        <p14:creationId xmlns:p14="http://schemas.microsoft.com/office/powerpoint/2010/main" val="1494804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5">
                    <a:lumMod val="50000"/>
                  </a:schemeClr>
                </a:solidFill>
                <a:latin typeface="Constantia" panose="02030602050306030303" pitchFamily="18" charset="0"/>
              </a:rPr>
              <a:t>– Offer to all school staff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5">
                    <a:lumMod val="50000"/>
                  </a:schemeClr>
                </a:solidFill>
                <a:latin typeface="Constantia" panose="02030602050306030303" pitchFamily="18" charset="0"/>
              </a:rPr>
              <a:t>-- More support for new SPED staff w/less reliance on other special educators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5">
                    <a:lumMod val="50000"/>
                  </a:schemeClr>
                </a:solidFill>
                <a:latin typeface="Constantia" panose="02030602050306030303" pitchFamily="18" charset="0"/>
              </a:rPr>
              <a:t>– provide direct-line support (not go through principal)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5">
                  <a:lumMod val="50000"/>
                </a:schemeClr>
              </a:solidFill>
              <a:latin typeface="Constantia" panose="02030602050306030303" pitchFamily="18" charset="0"/>
            </a:endParaRPr>
          </a:p>
          <a:p>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32</a:t>
            </a:fld>
            <a:endParaRPr lang="en-US" dirty="0"/>
          </a:p>
        </p:txBody>
      </p:sp>
    </p:spTree>
    <p:extLst>
      <p:ext uri="{BB962C8B-B14F-4D97-AF65-F5344CB8AC3E}">
        <p14:creationId xmlns:p14="http://schemas.microsoft.com/office/powerpoint/2010/main" val="1421355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3241E5-6D5B-4474-AB6E-B751CF937061}" type="slidenum">
              <a:rPr lang="en-US" smtClean="0"/>
              <a:t>33</a:t>
            </a:fld>
            <a:endParaRPr lang="en-US" dirty="0"/>
          </a:p>
        </p:txBody>
      </p:sp>
    </p:spTree>
    <p:extLst>
      <p:ext uri="{BB962C8B-B14F-4D97-AF65-F5344CB8AC3E}">
        <p14:creationId xmlns:p14="http://schemas.microsoft.com/office/powerpoint/2010/main" val="368109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3241E5-6D5B-4474-AB6E-B751CF937061}" type="slidenum">
              <a:rPr lang="en-US" smtClean="0"/>
              <a:t>34</a:t>
            </a:fld>
            <a:endParaRPr lang="en-US" dirty="0"/>
          </a:p>
        </p:txBody>
      </p:sp>
    </p:spTree>
    <p:extLst>
      <p:ext uri="{BB962C8B-B14F-4D97-AF65-F5344CB8AC3E}">
        <p14:creationId xmlns:p14="http://schemas.microsoft.com/office/powerpoint/2010/main" val="169078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ea typeface="ＭＳ Ｐゴシック" panose="020B0600070205080204" pitchFamily="34" charset="-128"/>
              </a:rPr>
              <a:t>There were three primary goals we had at the outset in developing this </a:t>
            </a:r>
            <a:r>
              <a:rPr lang="en-US" altLang="en-US" sz="1200" baseline="0" dirty="0" smtClean="0">
                <a:ea typeface="ＭＳ Ｐゴシック" panose="020B0600070205080204" pitchFamily="34" charset="-128"/>
              </a:rPr>
              <a:t>survey. Each of them stemmed from conversations we had about the evaluation priorities for Student Services and to also support other departments whose work directly touches students with disabilities, such as MTSS and the ESL departments.  </a:t>
            </a:r>
          </a:p>
          <a:p>
            <a:endParaRPr lang="en-US" altLang="en-US" sz="1200" baseline="0" dirty="0" smtClean="0">
              <a:ea typeface="ＭＳ Ｐゴシック" panose="020B0600070205080204" pitchFamily="34" charset="-128"/>
            </a:endParaRPr>
          </a:p>
          <a:p>
            <a:r>
              <a:rPr lang="en-US" altLang="en-US" sz="1200" dirty="0" smtClean="0">
                <a:ea typeface="ＭＳ Ｐゴシック" panose="020B0600070205080204" pitchFamily="34" charset="-128"/>
              </a:rPr>
              <a:t>We had also been hearing from various groups</a:t>
            </a:r>
            <a:r>
              <a:rPr lang="en-US" altLang="en-US" sz="1200" baseline="0" dirty="0" smtClean="0">
                <a:ea typeface="ＭＳ Ｐゴシック" panose="020B0600070205080204" pitchFamily="34" charset="-128"/>
              </a:rPr>
              <a:t> about some challenges that are likely to affect how special education services are delivered and received. For example, anecdotal information from school psychologists suggested that IATs and IEP teams sometimes… We wanted to confirm whether this perception is also held by educators within schools.  </a:t>
            </a:r>
            <a:r>
              <a:rPr lang="en-US" altLang="en-US" sz="1200" dirty="0" smtClean="0">
                <a:ea typeface="ＭＳ Ｐゴシック" panose="020B0600070205080204" pitchFamily="34" charset="-128"/>
              </a:rPr>
              <a:t> </a:t>
            </a:r>
          </a:p>
        </p:txBody>
      </p:sp>
      <p:sp>
        <p:nvSpPr>
          <p:cNvPr id="4" name="Slide Number Placeholder 3"/>
          <p:cNvSpPr>
            <a:spLocks noGrp="1"/>
          </p:cNvSpPr>
          <p:nvPr>
            <p:ph type="sldNum" sz="quarter" idx="10"/>
          </p:nvPr>
        </p:nvSpPr>
        <p:spPr/>
        <p:txBody>
          <a:bodyPr/>
          <a:lstStyle/>
          <a:p>
            <a:fld id="{1EA8696D-FAA4-4FE7-939E-2F9B03F5BEE6}" type="slidenum">
              <a:rPr lang="en-US" smtClean="0"/>
              <a:pPr/>
              <a:t>4</a:t>
            </a:fld>
            <a:endParaRPr lang="en-US" dirty="0"/>
          </a:p>
        </p:txBody>
      </p:sp>
    </p:spTree>
    <p:extLst>
      <p:ext uri="{BB962C8B-B14F-4D97-AF65-F5344CB8AC3E}">
        <p14:creationId xmlns:p14="http://schemas.microsoft.com/office/powerpoint/2010/main" val="2222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areas explored by the survey that each reflect an</a:t>
            </a:r>
            <a:r>
              <a:rPr lang="en-US" baseline="0" dirty="0" smtClean="0"/>
              <a:t> aspect of special education as perceived by general educators and special educators. These areas include:  </a:t>
            </a:r>
          </a:p>
          <a:p>
            <a:pPr marL="228600" indent="-228600">
              <a:buAutoNum type="arabicPeriod"/>
            </a:pPr>
            <a:r>
              <a:rPr lang="en-US" baseline="0" dirty="0" smtClean="0"/>
              <a:t>IAT practices that relate to the pre-referral process. This team is the primary mechanism by which students in need of sped services are identified and referred for comprehensive evaluation for eligibility. </a:t>
            </a:r>
          </a:p>
          <a:p>
            <a:pPr marL="228600" indent="-228600">
              <a:buAutoNum type="arabicPeriod"/>
            </a:pPr>
            <a:r>
              <a:rPr lang="en-US" baseline="0" dirty="0" smtClean="0"/>
              <a:t>IEP team practices, whereby the oversight of students’ IEP are managed and implemented.</a:t>
            </a:r>
          </a:p>
          <a:p>
            <a:pPr marL="228600" indent="-228600">
              <a:buAutoNum type="arabicPeriod"/>
            </a:pPr>
            <a:r>
              <a:rPr lang="en-US" baseline="0" dirty="0" smtClean="0"/>
              <a:t>Inclusive practice affects all students and its implementation is critical to ensuring students with disabilities access the core curriculum at the same high quality levels of instruction that their non-disabled peers experience</a:t>
            </a:r>
          </a:p>
          <a:p>
            <a:pPr marL="228600" indent="-228600">
              <a:buAutoNum type="arabicPeriod"/>
            </a:pPr>
            <a:r>
              <a:rPr lang="en-US" baseline="0" dirty="0" smtClean="0"/>
              <a:t>Supports for English learners within the IAT and IEP team processes ensure EL students with disabilities receive the often more complex levels of support required to meet their literacy and specialized learning goals</a:t>
            </a:r>
          </a:p>
          <a:p>
            <a:pPr marL="228600" indent="-228600">
              <a:buAutoNum type="arabicPeriod"/>
            </a:pPr>
            <a:r>
              <a:rPr lang="en-US" baseline="0" dirty="0" smtClean="0"/>
              <a:t>Finally, teacher workloads, time, and supports affects their ability to engage in each of the areas just mentioned and is important to the     </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5</a:t>
            </a:fld>
            <a:endParaRPr lang="en-US" dirty="0"/>
          </a:p>
        </p:txBody>
      </p:sp>
    </p:spTree>
    <p:extLst>
      <p:ext uri="{BB962C8B-B14F-4D97-AF65-F5344CB8AC3E}">
        <p14:creationId xmlns:p14="http://schemas.microsoft.com/office/powerpoint/2010/main" val="135443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aseline="0" dirty="0" smtClean="0">
                <a:ea typeface="ＭＳ Ｐゴシック" panose="020B0600070205080204" pitchFamily="34" charset="-128"/>
              </a:rPr>
              <a:t>There is strong interest in this survey and an appetite to use the information to inform PLC work. I have received requests for the summary. </a:t>
            </a:r>
            <a:r>
              <a:rPr lang="en-US" altLang="en-US" sz="1200" dirty="0" smtClean="0">
                <a:ea typeface="ＭＳ Ｐゴシック" panose="020B0600070205080204" pitchFamily="34" charset="-128"/>
              </a:rPr>
              <a:t> </a:t>
            </a:r>
          </a:p>
          <a:p>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6</a:t>
            </a:fld>
            <a:endParaRPr lang="en-US" dirty="0"/>
          </a:p>
        </p:txBody>
      </p:sp>
    </p:spTree>
    <p:extLst>
      <p:ext uri="{BB962C8B-B14F-4D97-AF65-F5344CB8AC3E}">
        <p14:creationId xmlns:p14="http://schemas.microsoft.com/office/powerpoint/2010/main" val="181196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ea typeface="ＭＳ Ｐゴシック" panose="020B0600070205080204" pitchFamily="34" charset="-128"/>
              </a:rPr>
              <a:t>Half of all certified teachers were randomly selected to take this survey. It was completely anonymous</a:t>
            </a:r>
            <a:r>
              <a:rPr lang="en-US" altLang="en-US" sz="1200" baseline="0" dirty="0" smtClean="0">
                <a:ea typeface="ＭＳ Ｐゴシック" panose="020B0600070205080204" pitchFamily="34" charset="-128"/>
              </a:rPr>
              <a:t> and is not tied to schools.</a:t>
            </a:r>
          </a:p>
        </p:txBody>
      </p:sp>
      <p:sp>
        <p:nvSpPr>
          <p:cNvPr id="4" name="Slide Number Placeholder 3"/>
          <p:cNvSpPr>
            <a:spLocks noGrp="1"/>
          </p:cNvSpPr>
          <p:nvPr>
            <p:ph type="sldNum" sz="quarter" idx="10"/>
          </p:nvPr>
        </p:nvSpPr>
        <p:spPr/>
        <p:txBody>
          <a:bodyPr/>
          <a:lstStyle/>
          <a:p>
            <a:fld id="{1EA8696D-FAA4-4FE7-939E-2F9B03F5BEE6}" type="slidenum">
              <a:rPr lang="en-US" smtClean="0"/>
              <a:pPr/>
              <a:t>7</a:t>
            </a:fld>
            <a:endParaRPr lang="en-US" dirty="0"/>
          </a:p>
        </p:txBody>
      </p:sp>
    </p:spTree>
    <p:extLst>
      <p:ext uri="{BB962C8B-B14F-4D97-AF65-F5344CB8AC3E}">
        <p14:creationId xmlns:p14="http://schemas.microsoft.com/office/powerpoint/2010/main" val="238190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MTSS is the evaluation strategy for determining specific learning disabilities. The IAT is the central</a:t>
            </a:r>
            <a:r>
              <a:rPr lang="en-US" sz="1200" kern="1200" baseline="0" dirty="0" smtClean="0">
                <a:solidFill>
                  <a:schemeClr val="tx1"/>
                </a:solidFill>
                <a:effectLst/>
                <a:latin typeface="+mn-lt"/>
                <a:ea typeface="+mn-ea"/>
                <a:cs typeface="+mn-cs"/>
              </a:rPr>
              <a:t> mechanism for monitoring students, their response to interventions, and the coordination of services and is responsible for making the decision to refer for comprehensive evaluation for SPED services. </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14</a:t>
            </a:r>
            <a:r>
              <a:rPr lang="en-US" sz="1200" kern="1200" baseline="0" dirty="0" smtClean="0">
                <a:solidFill>
                  <a:schemeClr val="tx1"/>
                </a:solidFill>
                <a:effectLst/>
                <a:latin typeface="+mn-lt"/>
                <a:ea typeface="+mn-ea"/>
                <a:cs typeface="+mn-cs"/>
              </a:rPr>
              <a:t> items were included in the survey to capture the p</a:t>
            </a:r>
            <a:r>
              <a:rPr lang="en-US" sz="1200" kern="1200" dirty="0" smtClean="0">
                <a:solidFill>
                  <a:schemeClr val="tx1"/>
                </a:solidFill>
                <a:effectLst/>
                <a:latin typeface="+mn-lt"/>
                <a:ea typeface="+mn-ea"/>
                <a:cs typeface="+mn-cs"/>
              </a:rPr>
              <a:t>erception of implementation of </a:t>
            </a:r>
            <a:r>
              <a:rPr lang="en-US" sz="1200" kern="1200" dirty="0" err="1" smtClean="0">
                <a:solidFill>
                  <a:schemeClr val="tx1"/>
                </a:solidFill>
                <a:effectLst/>
                <a:latin typeface="+mn-lt"/>
                <a:ea typeface="+mn-ea"/>
                <a:cs typeface="+mn-cs"/>
              </a:rPr>
              <a:t>RtI</a:t>
            </a:r>
            <a:r>
              <a:rPr lang="en-US" sz="1200" kern="1200" dirty="0" smtClean="0">
                <a:solidFill>
                  <a:schemeClr val="tx1"/>
                </a:solidFill>
                <a:effectLst/>
                <a:latin typeface="+mn-lt"/>
                <a:ea typeface="+mn-ea"/>
                <a:cs typeface="+mn-cs"/>
              </a:rPr>
              <a:t> practices, practices pertaining to referral for special services, and supports for English Learners.</a:t>
            </a:r>
            <a:r>
              <a:rPr lang="en-US" sz="1200" kern="1200" baseline="0" dirty="0" smtClean="0">
                <a:solidFill>
                  <a:schemeClr val="tx1"/>
                </a:solidFill>
                <a:effectLst/>
                <a:latin typeface="+mn-lt"/>
                <a:ea typeface="+mn-ea"/>
                <a:cs typeface="+mn-cs"/>
              </a:rPr>
              <a:t> These items were available only to people who indicated they had served on an IAT this school year (n=164). 103 gen ed teachers, 33 special ed teachers and 28 non-teaching positions. </a:t>
            </a:r>
            <a:endParaRPr lang="en-US" altLang="en-US" sz="1200" dirty="0" smtClean="0">
              <a:ea typeface="ＭＳ Ｐゴシック" panose="020B0600070205080204" pitchFamily="34" charset="-128"/>
            </a:endParaRP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Evaluation Questions: To what extent are IATs using data and grade level standards to make decisions, goals, and benchmarks? How frequently and effectively do schools integrate academic and behavioral data? EL best practice? </a:t>
            </a: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8</a:t>
            </a:fld>
            <a:endParaRPr lang="en-US" dirty="0"/>
          </a:p>
        </p:txBody>
      </p:sp>
    </p:spTree>
    <p:extLst>
      <p:ext uri="{BB962C8B-B14F-4D97-AF65-F5344CB8AC3E}">
        <p14:creationId xmlns:p14="http://schemas.microsoft.com/office/powerpoint/2010/main" val="1195186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RtI</a:t>
            </a:r>
            <a:r>
              <a:rPr lang="en-US" sz="1200" kern="1200" dirty="0" smtClean="0">
                <a:solidFill>
                  <a:schemeClr val="tx1"/>
                </a:solidFill>
                <a:effectLst/>
                <a:latin typeface="+mn-lt"/>
                <a:ea typeface="+mn-ea"/>
                <a:cs typeface="+mn-cs"/>
              </a:rPr>
              <a:t> best practice includes making decisions based on student performance data (79%), using research-based interventions (74%), and assessing student progress frequently (70%)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Less than a quarter (23%) of high school teachers believe sufficient time for tier 2 and 3 interventions is given for progress to be assessed. </a:t>
            </a:r>
          </a:p>
          <a:p>
            <a:pPr lvl="0"/>
            <a:endParaRPr lang="en-US"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smtClean="0">
                <a:solidFill>
                  <a:schemeClr val="tx1"/>
                </a:solidFill>
                <a:effectLst/>
                <a:latin typeface="+mn-lt"/>
                <a:ea typeface="+mn-ea"/>
                <a:cs typeface="+mn-cs"/>
              </a:rPr>
              <a:t>The last two points are important</a:t>
            </a:r>
            <a:r>
              <a:rPr lang="en-US" altLang="en-US" sz="1200" kern="1200" baseline="0" dirty="0" smtClean="0">
                <a:solidFill>
                  <a:schemeClr val="tx1"/>
                </a:solidFill>
                <a:effectLst/>
                <a:latin typeface="+mn-lt"/>
                <a:ea typeface="+mn-ea"/>
                <a:cs typeface="+mn-cs"/>
              </a:rPr>
              <a:t> for accurate referral for SPED evaluation. </a:t>
            </a:r>
            <a:endParaRPr lang="en-US" altLang="en-US"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9</a:t>
            </a:fld>
            <a:endParaRPr lang="en-US" dirty="0"/>
          </a:p>
        </p:txBody>
      </p:sp>
    </p:spTree>
    <p:extLst>
      <p:ext uri="{BB962C8B-B14F-4D97-AF65-F5344CB8AC3E}">
        <p14:creationId xmlns:p14="http://schemas.microsoft.com/office/powerpoint/2010/main" val="77162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257176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38104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353411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82315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36228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91363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420848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206492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396809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4496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12462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3B74A-B0FF-4A62-A325-13B931C8837B}"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356632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3B74A-B0FF-4A62-A325-13B931C8837B}" type="datetimeFigureOut">
              <a:rPr lang="en-US" smtClean="0"/>
              <a:pPr/>
              <a:t>4/23/2018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DE4E1-0DD2-4324-961B-4DBBB148F6B6}" type="slidenum">
              <a:rPr lang="en-US" smtClean="0"/>
              <a:pPr/>
              <a:t>‹#›</a:t>
            </a:fld>
            <a:endParaRPr lang="en-US" dirty="0"/>
          </a:p>
        </p:txBody>
      </p:sp>
      <p:pic>
        <p:nvPicPr>
          <p:cNvPr id="7" name="Picture 6" descr="Powerpoint-TemplateRevFINAL.png"/>
          <p:cNvPicPr>
            <a:picLocks noChangeAspect="1"/>
          </p:cNvPicPr>
          <p:nvPr/>
        </p:nvPicPr>
        <p:blipFill rotWithShape="1">
          <a:blip r:embed="rId14">
            <a:extLst>
              <a:ext uri="{28A0092B-C50C-407E-A947-70E740481C1C}">
                <a14:useLocalDpi xmlns:a14="http://schemas.microsoft.com/office/drawing/2010/main" val="0"/>
              </a:ext>
            </a:extLst>
          </a:blip>
          <a:srcRect t="83333"/>
          <a:stretch/>
        </p:blipFill>
        <p:spPr>
          <a:xfrm>
            <a:off x="0" y="5715000"/>
            <a:ext cx="9144000" cy="1143000"/>
          </a:xfrm>
          <a:prstGeom prst="rect">
            <a:avLst/>
          </a:prstGeom>
        </p:spPr>
      </p:pic>
    </p:spTree>
    <p:extLst>
      <p:ext uri="{BB962C8B-B14F-4D97-AF65-F5344CB8AC3E}">
        <p14:creationId xmlns:p14="http://schemas.microsoft.com/office/powerpoint/2010/main" val="3488120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3999" cy="2209800"/>
          </a:xfrm>
        </p:spPr>
        <p:txBody>
          <a:bodyPr>
            <a:noAutofit/>
          </a:bodyPr>
          <a:lstStyle/>
          <a:p>
            <a:r>
              <a:rPr lang="en-US" b="1" dirty="0">
                <a:solidFill>
                  <a:schemeClr val="accent5">
                    <a:lumMod val="50000"/>
                  </a:schemeClr>
                </a:solidFill>
                <a:latin typeface="Constantia" panose="02030602050306030303" pitchFamily="18" charset="0"/>
              </a:rPr>
              <a:t>Support for Special Educators </a:t>
            </a:r>
            <a:r>
              <a:rPr lang="en-US" b="1" dirty="0" smtClean="0">
                <a:solidFill>
                  <a:schemeClr val="accent5">
                    <a:lumMod val="50000"/>
                  </a:schemeClr>
                </a:solidFill>
                <a:latin typeface="Constantia" panose="02030602050306030303" pitchFamily="18" charset="0"/>
              </a:rPr>
              <a:t>Survey: Key Findings</a:t>
            </a:r>
            <a:endParaRPr lang="en-US" b="1" dirty="0">
              <a:solidFill>
                <a:schemeClr val="accent5">
                  <a:lumMod val="50000"/>
                </a:schemeClr>
              </a:solidFill>
              <a:latin typeface="Constantia" panose="02030602050306030303" pitchFamily="18" charset="0"/>
            </a:endParaRPr>
          </a:p>
        </p:txBody>
      </p:sp>
      <p:sp>
        <p:nvSpPr>
          <p:cNvPr id="2" name="Subtitle 1"/>
          <p:cNvSpPr>
            <a:spLocks noGrp="1"/>
          </p:cNvSpPr>
          <p:nvPr>
            <p:ph type="subTitle" idx="1"/>
          </p:nvPr>
        </p:nvSpPr>
        <p:spPr>
          <a:xfrm>
            <a:off x="0" y="1882584"/>
            <a:ext cx="9143999" cy="654431"/>
          </a:xfrm>
        </p:spPr>
        <p:txBody>
          <a:bodyPr/>
          <a:lstStyle/>
          <a:p>
            <a:r>
              <a:rPr lang="en-US" dirty="0" smtClean="0">
                <a:solidFill>
                  <a:schemeClr val="accent5">
                    <a:lumMod val="75000"/>
                  </a:schemeClr>
                </a:solidFill>
                <a:latin typeface="Constantia" panose="02030602050306030303" pitchFamily="18" charset="0"/>
              </a:rPr>
              <a:t>August 22, 2017</a:t>
            </a:r>
            <a:endParaRPr lang="en-US" dirty="0">
              <a:solidFill>
                <a:schemeClr val="accent5">
                  <a:lumMod val="75000"/>
                </a:schemeClr>
              </a:solidFill>
              <a:latin typeface="Constantia" panose="0203060205030603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955" y="2743200"/>
            <a:ext cx="4972088" cy="2983253"/>
          </a:xfrm>
          <a:prstGeom prst="rect">
            <a:avLst/>
          </a:prstGeom>
        </p:spPr>
      </p:pic>
    </p:spTree>
    <p:extLst>
      <p:ext uri="{BB962C8B-B14F-4D97-AF65-F5344CB8AC3E}">
        <p14:creationId xmlns:p14="http://schemas.microsoft.com/office/powerpoint/2010/main" val="1584268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0998" y="152400"/>
            <a:ext cx="8763002" cy="1147762"/>
          </a:xfrm>
          <a:noFill/>
          <a:ln/>
        </p:spPr>
        <p:txBody>
          <a:bodyPr>
            <a:noAutofit/>
          </a:bodyPr>
          <a:lstStyle/>
          <a:p>
            <a:pPr algn="l"/>
            <a:r>
              <a:rPr lang="en-US" b="1" u="sng" dirty="0" smtClean="0">
                <a:solidFill>
                  <a:schemeClr val="accent5">
                    <a:lumMod val="75000"/>
                  </a:schemeClr>
                </a:solidFill>
                <a:latin typeface="Constantia" panose="02030602050306030303" pitchFamily="18" charset="0"/>
              </a:rPr>
              <a:t>IAT Practices</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364742" y="1177861"/>
            <a:ext cx="8550658" cy="3354765"/>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solidFill>
                  <a:schemeClr val="accent5">
                    <a:lumMod val="50000"/>
                  </a:schemeClr>
                </a:solidFill>
                <a:latin typeface="Constantia" panose="02030602050306030303" pitchFamily="18" charset="0"/>
              </a:rPr>
              <a:t>8% (12 of 149) say there is sometimes pressure to refer students for SPED services when there is doubt a student has a disability  </a:t>
            </a:r>
          </a:p>
          <a:p>
            <a:pPr marL="804863" indent="-457200">
              <a:buFont typeface="Wingdings" panose="05000000000000000000" pitchFamily="2" charset="2"/>
              <a:buChar char="Ø"/>
            </a:pPr>
            <a:endParaRPr lang="en-US" sz="500" dirty="0" smtClean="0">
              <a:solidFill>
                <a:schemeClr val="accent5">
                  <a:lumMod val="50000"/>
                </a:schemeClr>
              </a:solidFill>
              <a:latin typeface="Constantia" panose="02030602050306030303" pitchFamily="18" charset="0"/>
            </a:endParaRPr>
          </a:p>
          <a:p>
            <a:pPr marL="914400" lvl="1" indent="-284163">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Others believe students are under-referred</a:t>
            </a:r>
          </a:p>
          <a:p>
            <a:pPr marL="914400" lvl="1"/>
            <a:endParaRPr lang="en-US" sz="1000" dirty="0" smtClean="0">
              <a:solidFill>
                <a:schemeClr val="accent5">
                  <a:lumMod val="50000"/>
                </a:schemeClr>
              </a:solidFill>
              <a:latin typeface="Constantia" panose="02030602050306030303" pitchFamily="18" charset="0"/>
            </a:endParaRPr>
          </a:p>
          <a:p>
            <a:pPr lvl="1" indent="-457200">
              <a:buFont typeface="Wingdings" panose="05000000000000000000" pitchFamily="2" charset="2"/>
              <a:buChar char="Ø"/>
            </a:pPr>
            <a:r>
              <a:rPr lang="en-US" sz="3200" dirty="0" smtClean="0">
                <a:solidFill>
                  <a:schemeClr val="accent5">
                    <a:lumMod val="50000"/>
                  </a:schemeClr>
                </a:solidFill>
                <a:latin typeface="Constantia" panose="02030602050306030303" pitchFamily="18" charset="0"/>
              </a:rPr>
              <a:t>11% (16 of 149) say exclusionary factors are </a:t>
            </a:r>
            <a:r>
              <a:rPr lang="en-US" sz="3200" i="1" dirty="0" smtClean="0">
                <a:solidFill>
                  <a:schemeClr val="accent5">
                    <a:lumMod val="50000"/>
                  </a:schemeClr>
                </a:solidFill>
                <a:latin typeface="Constantia" panose="02030602050306030303" pitchFamily="18" charset="0"/>
              </a:rPr>
              <a:t>not</a:t>
            </a:r>
            <a:r>
              <a:rPr lang="en-US" sz="3200" dirty="0" smtClean="0">
                <a:solidFill>
                  <a:schemeClr val="accent5">
                    <a:lumMod val="50000"/>
                  </a:schemeClr>
                </a:solidFill>
                <a:latin typeface="Constantia" panose="02030602050306030303" pitchFamily="18" charset="0"/>
              </a:rPr>
              <a:t> considered before referral is made </a:t>
            </a:r>
          </a:p>
          <a:p>
            <a:pPr marL="914400" lvl="1"/>
            <a:endParaRPr lang="en-US" sz="900" dirty="0" smtClean="0">
              <a:solidFill>
                <a:schemeClr val="accent5">
                  <a:lumMod val="50000"/>
                </a:schemeClr>
              </a:solidFill>
              <a:latin typeface="Constantia" panose="02030602050306030303" pitchFamily="18" charset="0"/>
            </a:endParaRPr>
          </a:p>
        </p:txBody>
      </p:sp>
      <p:sp>
        <p:nvSpPr>
          <p:cNvPr id="8" name="TextBox 7"/>
          <p:cNvSpPr txBox="1"/>
          <p:nvPr/>
        </p:nvSpPr>
        <p:spPr>
          <a:xfrm>
            <a:off x="602994" y="4437206"/>
            <a:ext cx="8074153" cy="1200329"/>
          </a:xfrm>
          <a:prstGeom prst="rect">
            <a:avLst/>
          </a:prstGeom>
          <a:solidFill>
            <a:schemeClr val="accent5">
              <a:lumMod val="20000"/>
              <a:lumOff val="80000"/>
            </a:schemeClr>
          </a:solidFill>
        </p:spPr>
        <p:txBody>
          <a:bodyPr wrap="square" rtlCol="0">
            <a:spAutoFit/>
          </a:bodyPr>
          <a:lstStyle/>
          <a:p>
            <a:pPr algn="ctr"/>
            <a:r>
              <a:rPr lang="en-US" sz="2400" i="1" dirty="0" smtClean="0">
                <a:solidFill>
                  <a:schemeClr val="accent6">
                    <a:lumMod val="75000"/>
                  </a:schemeClr>
                </a:solidFill>
                <a:latin typeface="Constantia" panose="02030602050306030303" pitchFamily="18" charset="0"/>
              </a:rPr>
              <a:t>Special educators believe there is pressure to identify and exclusionary factors are </a:t>
            </a:r>
            <a:r>
              <a:rPr lang="en-US" sz="2400" i="1" u="sng" dirty="0" smtClean="0">
                <a:solidFill>
                  <a:schemeClr val="accent6">
                    <a:lumMod val="75000"/>
                  </a:schemeClr>
                </a:solidFill>
                <a:latin typeface="Constantia" panose="02030602050306030303" pitchFamily="18" charset="0"/>
              </a:rPr>
              <a:t>not</a:t>
            </a:r>
            <a:r>
              <a:rPr lang="en-US" sz="2400" i="1" dirty="0" smtClean="0">
                <a:solidFill>
                  <a:schemeClr val="accent6">
                    <a:lumMod val="75000"/>
                  </a:schemeClr>
                </a:solidFill>
                <a:latin typeface="Constantia" panose="02030602050306030303" pitchFamily="18" charset="0"/>
              </a:rPr>
              <a:t> considered significantly more than do general educators. </a:t>
            </a:r>
            <a:endParaRPr lang="en-US" sz="2400" i="1" dirty="0">
              <a:solidFill>
                <a:schemeClr val="accent6">
                  <a:lumMod val="75000"/>
                </a:schemeClr>
              </a:solidFill>
              <a:latin typeface="Constantia" panose="02030602050306030303" pitchFamily="18" charset="0"/>
            </a:endParaRPr>
          </a:p>
        </p:txBody>
      </p:sp>
      <p:pic>
        <p:nvPicPr>
          <p:cNvPr id="6" name="Picture 5"/>
          <p:cNvPicPr>
            <a:picLocks noChangeAspect="1"/>
          </p:cNvPicPr>
          <p:nvPr/>
        </p:nvPicPr>
        <p:blipFill>
          <a:blip r:embed="rId3"/>
          <a:stretch>
            <a:fillRect/>
          </a:stretch>
        </p:blipFill>
        <p:spPr>
          <a:xfrm rot="1478429">
            <a:off x="7252437" y="337912"/>
            <a:ext cx="1502423" cy="1176239"/>
          </a:xfrm>
          <a:prstGeom prst="rect">
            <a:avLst/>
          </a:prstGeom>
          <a:noFill/>
        </p:spPr>
      </p:pic>
    </p:spTree>
    <p:extLst>
      <p:ext uri="{BB962C8B-B14F-4D97-AF65-F5344CB8AC3E}">
        <p14:creationId xmlns:p14="http://schemas.microsoft.com/office/powerpoint/2010/main" val="320300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087" y="152400"/>
            <a:ext cx="5071301" cy="1447800"/>
          </a:xfrm>
          <a:prstGeom prst="rect">
            <a:avLst/>
          </a:prstGeom>
        </p:spPr>
      </p:pic>
      <p:sp>
        <p:nvSpPr>
          <p:cNvPr id="4098" name="Rectangle 2"/>
          <p:cNvSpPr>
            <a:spLocks noGrp="1" noChangeArrowheads="1"/>
          </p:cNvSpPr>
          <p:nvPr>
            <p:ph type="title"/>
          </p:nvPr>
        </p:nvSpPr>
        <p:spPr>
          <a:xfrm>
            <a:off x="380998" y="152400"/>
            <a:ext cx="8763001" cy="1147762"/>
          </a:xfrm>
          <a:noFill/>
          <a:ln/>
        </p:spPr>
        <p:txBody>
          <a:bodyPr>
            <a:noAutofit/>
          </a:bodyPr>
          <a:lstStyle/>
          <a:p>
            <a:pPr algn="l"/>
            <a:r>
              <a:rPr lang="en-US" b="1" u="sng" dirty="0" smtClean="0">
                <a:solidFill>
                  <a:schemeClr val="accent5">
                    <a:lumMod val="75000"/>
                  </a:schemeClr>
                </a:solidFill>
                <a:latin typeface="Constantia" panose="02030602050306030303" pitchFamily="18" charset="0"/>
              </a:rPr>
              <a:t>IAT Practices</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380998" y="1100267"/>
            <a:ext cx="8305801" cy="4770537"/>
          </a:xfrm>
          <a:prstGeom prst="rect">
            <a:avLst/>
          </a:prstGeom>
          <a:noFill/>
        </p:spPr>
        <p:txBody>
          <a:bodyPr wrap="square" rtlCol="0">
            <a:spAutoFit/>
          </a:bodyPr>
          <a:lstStyle/>
          <a:p>
            <a:r>
              <a:rPr lang="en-US" sz="3200" dirty="0" smtClean="0">
                <a:solidFill>
                  <a:schemeClr val="accent5">
                    <a:lumMod val="50000"/>
                  </a:schemeClr>
                </a:solidFill>
                <a:latin typeface="Constantia" panose="02030602050306030303" pitchFamily="18" charset="0"/>
              </a:rPr>
              <a:t>Most </a:t>
            </a:r>
            <a:r>
              <a:rPr lang="en-US" sz="3200" dirty="0">
                <a:solidFill>
                  <a:schemeClr val="accent5">
                    <a:lumMod val="50000"/>
                  </a:schemeClr>
                </a:solidFill>
                <a:latin typeface="Constantia" panose="02030602050306030303" pitchFamily="18" charset="0"/>
              </a:rPr>
              <a:t>IAT members believe</a:t>
            </a:r>
            <a:r>
              <a:rPr lang="en-US" sz="3200" dirty="0" smtClean="0">
                <a:solidFill>
                  <a:schemeClr val="accent5">
                    <a:lumMod val="50000"/>
                  </a:schemeClr>
                </a:solidFill>
                <a:latin typeface="Constantia" panose="02030602050306030303" pitchFamily="18" charset="0"/>
              </a:rPr>
              <a:t>:</a:t>
            </a:r>
          </a:p>
          <a:p>
            <a:pPr marL="347663"/>
            <a:endParaRPr lang="en-US" sz="500" dirty="0">
              <a:solidFill>
                <a:schemeClr val="accent5">
                  <a:lumMod val="50000"/>
                </a:schemeClr>
              </a:solidFill>
              <a:latin typeface="Constantia" panose="02030602050306030303" pitchFamily="18" charset="0"/>
            </a:endParaRPr>
          </a:p>
          <a:p>
            <a:pPr marL="690563" indent="-342900">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English </a:t>
            </a:r>
            <a:r>
              <a:rPr lang="en-US" sz="2800" dirty="0">
                <a:solidFill>
                  <a:schemeClr val="accent5">
                    <a:lumMod val="50000"/>
                  </a:schemeClr>
                </a:solidFill>
                <a:latin typeface="Constantia" panose="02030602050306030303" pitchFamily="18" charset="0"/>
              </a:rPr>
              <a:t>acquisition issues are ruled out before referral for </a:t>
            </a:r>
            <a:r>
              <a:rPr lang="en-US" sz="2800" dirty="0" smtClean="0">
                <a:solidFill>
                  <a:schemeClr val="accent5">
                    <a:lumMod val="50000"/>
                  </a:schemeClr>
                </a:solidFill>
                <a:latin typeface="Constantia" panose="02030602050306030303" pitchFamily="18" charset="0"/>
              </a:rPr>
              <a:t>SPED evaluation </a:t>
            </a:r>
            <a:r>
              <a:rPr lang="en-US" sz="2800" dirty="0">
                <a:solidFill>
                  <a:schemeClr val="accent5">
                    <a:lumMod val="50000"/>
                  </a:schemeClr>
                </a:solidFill>
                <a:latin typeface="Constantia" panose="02030602050306030303" pitchFamily="18" charset="0"/>
              </a:rPr>
              <a:t>is made (67</a:t>
            </a:r>
            <a:r>
              <a:rPr lang="en-US" sz="2800" dirty="0" smtClean="0">
                <a:solidFill>
                  <a:schemeClr val="accent5">
                    <a:lumMod val="50000"/>
                  </a:schemeClr>
                </a:solidFill>
                <a:latin typeface="Constantia" panose="02030602050306030303" pitchFamily="18" charset="0"/>
              </a:rPr>
              <a:t>%)</a:t>
            </a:r>
          </a:p>
          <a:p>
            <a:pPr marL="347663"/>
            <a:endParaRPr lang="en-US" sz="500" dirty="0">
              <a:solidFill>
                <a:schemeClr val="accent5">
                  <a:lumMod val="50000"/>
                </a:schemeClr>
              </a:solidFill>
              <a:latin typeface="Constantia" panose="02030602050306030303" pitchFamily="18" charset="0"/>
            </a:endParaRPr>
          </a:p>
          <a:p>
            <a:pPr marL="690563" indent="-342900">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IAT </a:t>
            </a:r>
            <a:r>
              <a:rPr lang="en-US" sz="2800" dirty="0">
                <a:solidFill>
                  <a:schemeClr val="accent5">
                    <a:lumMod val="50000"/>
                  </a:schemeClr>
                </a:solidFill>
                <a:latin typeface="Constantia" panose="02030602050306030303" pitchFamily="18" charset="0"/>
              </a:rPr>
              <a:t>members </a:t>
            </a:r>
            <a:r>
              <a:rPr lang="en-US" sz="2800" dirty="0" smtClean="0">
                <a:solidFill>
                  <a:schemeClr val="accent5">
                    <a:lumMod val="50000"/>
                  </a:schemeClr>
                </a:solidFill>
                <a:latin typeface="Constantia" panose="02030602050306030303" pitchFamily="18" charset="0"/>
              </a:rPr>
              <a:t>have </a:t>
            </a:r>
            <a:r>
              <a:rPr lang="en-US" sz="2800" dirty="0">
                <a:solidFill>
                  <a:schemeClr val="accent5">
                    <a:lumMod val="50000"/>
                  </a:schemeClr>
                </a:solidFill>
                <a:latin typeface="Constantia" panose="02030602050306030303" pitchFamily="18" charset="0"/>
              </a:rPr>
              <a:t>expertise relevant to cultural and linguistic differences of </a:t>
            </a:r>
            <a:r>
              <a:rPr lang="en-US" sz="2800" dirty="0" smtClean="0">
                <a:solidFill>
                  <a:schemeClr val="accent5">
                    <a:lumMod val="50000"/>
                  </a:schemeClr>
                </a:solidFill>
                <a:latin typeface="Constantia" panose="02030602050306030303" pitchFamily="18" charset="0"/>
              </a:rPr>
              <a:t>English learning students (62%)</a:t>
            </a:r>
          </a:p>
          <a:p>
            <a:pPr marL="347663"/>
            <a:endParaRPr lang="en-US" sz="500" dirty="0">
              <a:solidFill>
                <a:schemeClr val="accent5">
                  <a:lumMod val="50000"/>
                </a:schemeClr>
              </a:solidFill>
              <a:latin typeface="Constantia" panose="02030602050306030303" pitchFamily="18" charset="0"/>
            </a:endParaRPr>
          </a:p>
          <a:p>
            <a:pPr marL="690563" indent="-342900">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ESL </a:t>
            </a:r>
            <a:r>
              <a:rPr lang="en-US" sz="2800" dirty="0">
                <a:solidFill>
                  <a:schemeClr val="accent5">
                    <a:lumMod val="50000"/>
                  </a:schemeClr>
                </a:solidFill>
                <a:latin typeface="Constantia" panose="02030602050306030303" pitchFamily="18" charset="0"/>
              </a:rPr>
              <a:t>teachers are always part of any IAT that supports an EL student (58</a:t>
            </a:r>
            <a:r>
              <a:rPr lang="en-US" sz="2800" dirty="0" smtClean="0">
                <a:solidFill>
                  <a:schemeClr val="accent5">
                    <a:lumMod val="50000"/>
                  </a:schemeClr>
                </a:solidFill>
                <a:latin typeface="Constantia" panose="02030602050306030303" pitchFamily="18" charset="0"/>
              </a:rPr>
              <a:t>%)</a:t>
            </a:r>
          </a:p>
          <a:p>
            <a:pPr marL="347663"/>
            <a:endParaRPr lang="en-US" sz="500" dirty="0">
              <a:solidFill>
                <a:schemeClr val="accent5">
                  <a:lumMod val="50000"/>
                </a:schemeClr>
              </a:solidFill>
              <a:latin typeface="Constantia" panose="02030602050306030303" pitchFamily="18" charset="0"/>
            </a:endParaRPr>
          </a:p>
          <a:p>
            <a:pPr marL="690563" indent="-342900">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Literacy </a:t>
            </a:r>
            <a:r>
              <a:rPr lang="en-US" sz="2800" dirty="0">
                <a:solidFill>
                  <a:schemeClr val="accent5">
                    <a:lumMod val="50000"/>
                  </a:schemeClr>
                </a:solidFill>
                <a:latin typeface="Constantia" panose="02030602050306030303" pitchFamily="18" charset="0"/>
              </a:rPr>
              <a:t>development and special education services are fully integrated at their </a:t>
            </a:r>
            <a:r>
              <a:rPr lang="en-US" sz="2800" dirty="0" smtClean="0">
                <a:solidFill>
                  <a:schemeClr val="accent5">
                    <a:lumMod val="50000"/>
                  </a:schemeClr>
                </a:solidFill>
                <a:latin typeface="Constantia" panose="02030602050306030303" pitchFamily="18" charset="0"/>
              </a:rPr>
              <a:t>school (53%)</a:t>
            </a:r>
            <a:endParaRPr lang="en-US" sz="900" dirty="0" smtClean="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3242979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724" y="776848"/>
            <a:ext cx="4190999" cy="4386499"/>
          </a:xfrm>
          <a:prstGeom prst="rect">
            <a:avLst/>
          </a:prstGeom>
        </p:spPr>
      </p:pic>
      <p:sp>
        <p:nvSpPr>
          <p:cNvPr id="4098" name="Rectangle 2"/>
          <p:cNvSpPr>
            <a:spLocks noGrp="1" noChangeArrowheads="1"/>
          </p:cNvSpPr>
          <p:nvPr>
            <p:ph type="title"/>
          </p:nvPr>
        </p:nvSpPr>
        <p:spPr>
          <a:xfrm>
            <a:off x="208298" y="266467"/>
            <a:ext cx="4038600" cy="1020762"/>
          </a:xfrm>
          <a:noFill/>
          <a:ln/>
        </p:spPr>
        <p:txBody>
          <a:bodyPr/>
          <a:lstStyle/>
          <a:p>
            <a:pPr algn="l"/>
            <a:r>
              <a:rPr lang="en-US" b="1" u="sng" dirty="0" smtClean="0">
                <a:solidFill>
                  <a:schemeClr val="accent5">
                    <a:lumMod val="75000"/>
                  </a:schemeClr>
                </a:solidFill>
                <a:latin typeface="Constantia" panose="02030602050306030303" pitchFamily="18" charset="0"/>
              </a:rPr>
              <a:t>IAT Practices</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208298" y="1765484"/>
            <a:ext cx="5164119" cy="3847207"/>
          </a:xfrm>
          <a:prstGeom prst="rect">
            <a:avLst/>
          </a:prstGeom>
          <a:noFill/>
        </p:spPr>
        <p:txBody>
          <a:bodyPr wrap="square" rtlCol="0">
            <a:spAutoFit/>
          </a:bodyPr>
          <a:lstStyle/>
          <a:p>
            <a:pPr marL="635000" indent="-406400">
              <a:buFont typeface="+mj-lt"/>
              <a:buAutoNum type="arabicPeriod"/>
            </a:pPr>
            <a:r>
              <a:rPr lang="en-US" sz="2800" dirty="0" smtClean="0">
                <a:solidFill>
                  <a:schemeClr val="accent5">
                    <a:lumMod val="50000"/>
                  </a:schemeClr>
                </a:solidFill>
                <a:latin typeface="Constantia" panose="02030602050306030303" pitchFamily="18" charset="0"/>
              </a:rPr>
              <a:t>Collaboration </a:t>
            </a:r>
            <a:r>
              <a:rPr lang="en-US" sz="2800" dirty="0">
                <a:solidFill>
                  <a:schemeClr val="accent5">
                    <a:lumMod val="50000"/>
                  </a:schemeClr>
                </a:solidFill>
                <a:latin typeface="Constantia" panose="02030602050306030303" pitchFamily="18" charset="0"/>
              </a:rPr>
              <a:t>between ESL </a:t>
            </a:r>
            <a:r>
              <a:rPr lang="en-US" sz="2800" dirty="0" smtClean="0">
                <a:solidFill>
                  <a:schemeClr val="accent5">
                    <a:lumMod val="50000"/>
                  </a:schemeClr>
                </a:solidFill>
                <a:latin typeface="Constantia" panose="02030602050306030303" pitchFamily="18" charset="0"/>
              </a:rPr>
              <a:t>and </a:t>
            </a:r>
            <a:r>
              <a:rPr lang="en-US" sz="2800" dirty="0">
                <a:solidFill>
                  <a:schemeClr val="accent5">
                    <a:lumMod val="50000"/>
                  </a:schemeClr>
                </a:solidFill>
                <a:latin typeface="Constantia" panose="02030602050306030303" pitchFamily="18" charset="0"/>
              </a:rPr>
              <a:t>special </a:t>
            </a:r>
            <a:r>
              <a:rPr lang="en-US" sz="2800" dirty="0" smtClean="0">
                <a:solidFill>
                  <a:schemeClr val="accent5">
                    <a:lumMod val="50000"/>
                  </a:schemeClr>
                </a:solidFill>
                <a:latin typeface="Constantia" panose="02030602050306030303" pitchFamily="18" charset="0"/>
              </a:rPr>
              <a:t>educators</a:t>
            </a:r>
          </a:p>
          <a:p>
            <a:pPr marL="635000" indent="-406400"/>
            <a:endParaRPr lang="en-US" sz="1000" dirty="0" smtClean="0">
              <a:solidFill>
                <a:schemeClr val="accent5">
                  <a:lumMod val="50000"/>
                </a:schemeClr>
              </a:solidFill>
              <a:latin typeface="Constantia" panose="02030602050306030303" pitchFamily="18" charset="0"/>
            </a:endParaRPr>
          </a:p>
          <a:p>
            <a:pPr marL="635000" indent="-406400">
              <a:buFont typeface="+mj-lt"/>
              <a:buAutoNum type="arabicPeriod" startAt="2"/>
            </a:pPr>
            <a:r>
              <a:rPr lang="en-US" sz="2800" dirty="0" smtClean="0">
                <a:solidFill>
                  <a:schemeClr val="accent5">
                    <a:lumMod val="50000"/>
                  </a:schemeClr>
                </a:solidFill>
                <a:latin typeface="Constantia" panose="02030602050306030303" pitchFamily="18" charset="0"/>
              </a:rPr>
              <a:t>PD about </a:t>
            </a:r>
            <a:r>
              <a:rPr lang="en-US" sz="2800" dirty="0">
                <a:solidFill>
                  <a:schemeClr val="accent5">
                    <a:lumMod val="50000"/>
                  </a:schemeClr>
                </a:solidFill>
                <a:latin typeface="Constantia" panose="02030602050306030303" pitchFamily="18" charset="0"/>
              </a:rPr>
              <a:t>English language </a:t>
            </a:r>
            <a:r>
              <a:rPr lang="en-US" sz="2800" dirty="0" smtClean="0">
                <a:solidFill>
                  <a:schemeClr val="accent5">
                    <a:lumMod val="50000"/>
                  </a:schemeClr>
                </a:solidFill>
                <a:latin typeface="Constantia" panose="02030602050306030303" pitchFamily="18" charset="0"/>
              </a:rPr>
              <a:t>acquisition for all teachers</a:t>
            </a:r>
          </a:p>
          <a:p>
            <a:pPr marL="635000" indent="-406400"/>
            <a:endParaRPr lang="en-US" sz="1000" dirty="0" smtClean="0">
              <a:solidFill>
                <a:schemeClr val="accent5">
                  <a:lumMod val="50000"/>
                </a:schemeClr>
              </a:solidFill>
              <a:latin typeface="Constantia" panose="02030602050306030303" pitchFamily="18" charset="0"/>
            </a:endParaRPr>
          </a:p>
          <a:p>
            <a:pPr marL="635000" indent="-406400">
              <a:buFont typeface="+mj-lt"/>
              <a:buAutoNum type="arabicPeriod" startAt="3"/>
            </a:pPr>
            <a:r>
              <a:rPr lang="en-US" sz="2800" dirty="0">
                <a:solidFill>
                  <a:schemeClr val="accent5">
                    <a:lumMod val="50000"/>
                  </a:schemeClr>
                </a:solidFill>
                <a:latin typeface="Constantia" panose="02030602050306030303" pitchFamily="18" charset="0"/>
              </a:rPr>
              <a:t>C</a:t>
            </a:r>
            <a:r>
              <a:rPr lang="en-US" sz="2800" dirty="0" smtClean="0">
                <a:solidFill>
                  <a:schemeClr val="accent5">
                    <a:lumMod val="50000"/>
                  </a:schemeClr>
                </a:solidFill>
                <a:latin typeface="Constantia" panose="02030602050306030303" pitchFamily="18" charset="0"/>
              </a:rPr>
              <a:t>onsistent and effective instruction </a:t>
            </a:r>
            <a:r>
              <a:rPr lang="en-US" sz="2800" dirty="0">
                <a:solidFill>
                  <a:schemeClr val="accent5">
                    <a:lumMod val="50000"/>
                  </a:schemeClr>
                </a:solidFill>
                <a:latin typeface="Constantia" panose="02030602050306030303" pitchFamily="18" charset="0"/>
              </a:rPr>
              <a:t>for EL students pre and post referral for </a:t>
            </a:r>
            <a:r>
              <a:rPr lang="en-US" sz="2800" dirty="0" smtClean="0">
                <a:solidFill>
                  <a:schemeClr val="accent5">
                    <a:lumMod val="50000"/>
                  </a:schemeClr>
                </a:solidFill>
                <a:latin typeface="Constantia" panose="02030602050306030303" pitchFamily="18" charset="0"/>
              </a:rPr>
              <a:t>SPED services </a:t>
            </a:r>
          </a:p>
        </p:txBody>
      </p:sp>
      <p:sp>
        <p:nvSpPr>
          <p:cNvPr id="9" name="TextBox 8"/>
          <p:cNvSpPr txBox="1"/>
          <p:nvPr/>
        </p:nvSpPr>
        <p:spPr>
          <a:xfrm>
            <a:off x="208298" y="1226192"/>
            <a:ext cx="8373732" cy="738664"/>
          </a:xfrm>
          <a:prstGeom prst="rect">
            <a:avLst/>
          </a:prstGeom>
          <a:noFill/>
        </p:spPr>
        <p:txBody>
          <a:bodyPr wrap="square" rtlCol="0">
            <a:spAutoFit/>
          </a:bodyPr>
          <a:lstStyle/>
          <a:p>
            <a:pPr lvl="0"/>
            <a:r>
              <a:rPr lang="en-US" sz="3200" dirty="0" smtClean="0">
                <a:solidFill>
                  <a:schemeClr val="accent5">
                    <a:lumMod val="50000"/>
                  </a:schemeClr>
                </a:solidFill>
                <a:latin typeface="Constantia" panose="02030602050306030303" pitchFamily="18" charset="0"/>
              </a:rPr>
              <a:t>Teacher recommendations:</a:t>
            </a:r>
          </a:p>
          <a:p>
            <a:pPr lvl="0"/>
            <a:endParaRPr lang="en-US" sz="1000" dirty="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2904023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00493"/>
            <a:ext cx="3429000" cy="2266507"/>
          </a:xfrm>
        </p:spPr>
        <p:txBody>
          <a:bodyPr>
            <a:noAutofit/>
          </a:bodyPr>
          <a:lstStyle/>
          <a:p>
            <a:r>
              <a:rPr lang="en-US" sz="3600" dirty="0" smtClean="0">
                <a:solidFill>
                  <a:schemeClr val="accent5">
                    <a:lumMod val="75000"/>
                  </a:schemeClr>
                </a:solidFill>
                <a:latin typeface="Constantia" panose="02030602050306030303" pitchFamily="18" charset="0"/>
              </a:rPr>
              <a:t>Individualized Education Plan (IEP) Team Practices</a:t>
            </a:r>
            <a:endParaRPr lang="en-US" sz="3600" dirty="0">
              <a:solidFill>
                <a:schemeClr val="accent5">
                  <a:lumMod val="75000"/>
                </a:schemeClr>
              </a:solidFill>
              <a:latin typeface="Constantia" panose="0203060205030603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1" y="152400"/>
            <a:ext cx="5410200" cy="5791200"/>
          </a:xfrm>
          <a:prstGeom prst="rect">
            <a:avLst/>
          </a:prstGeom>
        </p:spPr>
      </p:pic>
      <p:sp>
        <p:nvSpPr>
          <p:cNvPr id="5" name="TextBox 4"/>
          <p:cNvSpPr txBox="1"/>
          <p:nvPr/>
        </p:nvSpPr>
        <p:spPr>
          <a:xfrm>
            <a:off x="228600" y="2827972"/>
            <a:ext cx="2743200" cy="1938992"/>
          </a:xfrm>
          <a:prstGeom prst="rect">
            <a:avLst/>
          </a:prstGeom>
          <a:noFill/>
        </p:spPr>
        <p:txBody>
          <a:bodyPr wrap="square" rtlCol="0">
            <a:spAutoFit/>
          </a:bodyPr>
          <a:lstStyle/>
          <a:p>
            <a:r>
              <a:rPr lang="en-US" sz="2000" i="1" dirty="0" smtClean="0">
                <a:solidFill>
                  <a:schemeClr val="accent6">
                    <a:lumMod val="50000"/>
                  </a:schemeClr>
                </a:solidFill>
              </a:rPr>
              <a:t>Evaluation Question: </a:t>
            </a:r>
          </a:p>
          <a:p>
            <a:r>
              <a:rPr lang="en-US" sz="2000" i="1" dirty="0" smtClean="0">
                <a:solidFill>
                  <a:schemeClr val="accent6">
                    <a:lumMod val="50000"/>
                  </a:schemeClr>
                </a:solidFill>
              </a:rPr>
              <a:t>To what extent are </a:t>
            </a:r>
            <a:r>
              <a:rPr lang="en-US" sz="2000" i="1" dirty="0">
                <a:solidFill>
                  <a:schemeClr val="accent6">
                    <a:lumMod val="50000"/>
                  </a:schemeClr>
                </a:solidFill>
              </a:rPr>
              <a:t>IEP teams using data and grade level standards to make decisions, goals, and benchmarks?</a:t>
            </a:r>
          </a:p>
        </p:txBody>
      </p:sp>
    </p:spTree>
    <p:extLst>
      <p:ext uri="{BB962C8B-B14F-4D97-AF65-F5344CB8AC3E}">
        <p14:creationId xmlns:p14="http://schemas.microsoft.com/office/powerpoint/2010/main" val="708223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0998" y="152400"/>
            <a:ext cx="8763001" cy="1147762"/>
          </a:xfrm>
          <a:noFill/>
          <a:ln/>
        </p:spPr>
        <p:txBody>
          <a:bodyPr>
            <a:noAutofit/>
          </a:bodyPr>
          <a:lstStyle/>
          <a:p>
            <a:pPr algn="l"/>
            <a:r>
              <a:rPr lang="en-US" b="1" u="sng" dirty="0" smtClean="0">
                <a:solidFill>
                  <a:schemeClr val="accent5">
                    <a:lumMod val="75000"/>
                  </a:schemeClr>
                </a:solidFill>
                <a:latin typeface="Constantia" panose="02030602050306030303" pitchFamily="18" charset="0"/>
              </a:rPr>
              <a:t>IEP Team Practices</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380998" y="1064736"/>
            <a:ext cx="8534402" cy="2754600"/>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solidFill>
                  <a:schemeClr val="accent5">
                    <a:lumMod val="50000"/>
                  </a:schemeClr>
                </a:solidFill>
                <a:latin typeface="Constantia" panose="02030602050306030303" pitchFamily="18" charset="0"/>
              </a:rPr>
              <a:t>When making decisions &amp; setting goals, most believe the IEP team:</a:t>
            </a:r>
          </a:p>
          <a:p>
            <a:pPr marL="347663"/>
            <a:endParaRPr lang="en-US" sz="500" dirty="0" smtClean="0">
              <a:solidFill>
                <a:schemeClr val="accent5">
                  <a:lumMod val="50000"/>
                </a:schemeClr>
              </a:solidFill>
              <a:latin typeface="Constantia" panose="02030602050306030303" pitchFamily="18" charset="0"/>
            </a:endParaRPr>
          </a:p>
          <a:p>
            <a:pPr marL="914400" lvl="1" indent="-287338">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refers to grade level standards (76%)</a:t>
            </a:r>
          </a:p>
          <a:p>
            <a:pPr marL="914400" lvl="1" indent="-287338"/>
            <a:endParaRPr lang="en-US" sz="500" dirty="0" smtClean="0">
              <a:solidFill>
                <a:schemeClr val="accent5">
                  <a:lumMod val="50000"/>
                </a:schemeClr>
              </a:solidFill>
              <a:latin typeface="Constantia" panose="02030602050306030303" pitchFamily="18" charset="0"/>
            </a:endParaRPr>
          </a:p>
          <a:p>
            <a:pPr marL="914400" lvl="1" indent="-287338">
              <a:buFont typeface="Arial" panose="020B0604020202020204" pitchFamily="34" charset="0"/>
              <a:buChar char="•"/>
            </a:pPr>
            <a:r>
              <a:rPr lang="en-US" sz="2800" dirty="0">
                <a:solidFill>
                  <a:schemeClr val="accent5">
                    <a:lumMod val="50000"/>
                  </a:schemeClr>
                </a:solidFill>
                <a:latin typeface="Constantia" panose="02030602050306030303" pitchFamily="18" charset="0"/>
              </a:rPr>
              <a:t>u</a:t>
            </a:r>
            <a:r>
              <a:rPr lang="en-US" sz="2800" dirty="0" smtClean="0">
                <a:solidFill>
                  <a:schemeClr val="accent5">
                    <a:lumMod val="50000"/>
                  </a:schemeClr>
                </a:solidFill>
                <a:latin typeface="Constantia" panose="02030602050306030303" pitchFamily="18" charset="0"/>
              </a:rPr>
              <a:t>ses data (82%)</a:t>
            </a:r>
          </a:p>
          <a:p>
            <a:pPr marL="914400" lvl="1" indent="-287338"/>
            <a:endParaRPr lang="en-US" sz="500" dirty="0" smtClean="0">
              <a:solidFill>
                <a:schemeClr val="accent5">
                  <a:lumMod val="50000"/>
                </a:schemeClr>
              </a:solidFill>
              <a:latin typeface="Constantia" panose="02030602050306030303" pitchFamily="18" charset="0"/>
            </a:endParaRPr>
          </a:p>
          <a:p>
            <a:pPr marL="914400" lvl="1" indent="-287338">
              <a:buFont typeface="Arial" panose="020B0604020202020204" pitchFamily="34" charset="0"/>
              <a:buChar char="•"/>
            </a:pPr>
            <a:r>
              <a:rPr lang="en-US" sz="2800" dirty="0">
                <a:solidFill>
                  <a:schemeClr val="accent5">
                    <a:lumMod val="50000"/>
                  </a:schemeClr>
                </a:solidFill>
                <a:latin typeface="Constantia" panose="02030602050306030303" pitchFamily="18" charset="0"/>
              </a:rPr>
              <a:t>c</a:t>
            </a:r>
            <a:r>
              <a:rPr lang="en-US" sz="2800" dirty="0" smtClean="0">
                <a:solidFill>
                  <a:schemeClr val="accent5">
                    <a:lumMod val="50000"/>
                  </a:schemeClr>
                </a:solidFill>
                <a:latin typeface="Constantia" panose="02030602050306030303" pitchFamily="18" charset="0"/>
              </a:rPr>
              <a:t>onsiders academic </a:t>
            </a:r>
            <a:r>
              <a:rPr lang="en-US" sz="2800" i="1" dirty="0" smtClean="0">
                <a:solidFill>
                  <a:schemeClr val="accent5">
                    <a:lumMod val="50000"/>
                  </a:schemeClr>
                </a:solidFill>
                <a:latin typeface="Constantia" panose="02030602050306030303" pitchFamily="18" charset="0"/>
              </a:rPr>
              <a:t>&amp;</a:t>
            </a:r>
            <a:r>
              <a:rPr lang="en-US" sz="2800" dirty="0" smtClean="0">
                <a:solidFill>
                  <a:schemeClr val="accent5">
                    <a:lumMod val="50000"/>
                  </a:schemeClr>
                </a:solidFill>
                <a:latin typeface="Constantia" panose="02030602050306030303" pitchFamily="18" charset="0"/>
              </a:rPr>
              <a:t> behavior data (80%)</a:t>
            </a:r>
          </a:p>
          <a:p>
            <a:pPr marL="804863" lvl="1"/>
            <a:endParaRPr lang="en-US" sz="1000" dirty="0" smtClean="0">
              <a:solidFill>
                <a:schemeClr val="accent5">
                  <a:lumMod val="50000"/>
                </a:schemeClr>
              </a:solidFill>
              <a:latin typeface="Constantia" panose="02030602050306030303" pitchFamily="18" charset="0"/>
            </a:endParaRPr>
          </a:p>
        </p:txBody>
      </p:sp>
      <p:sp>
        <p:nvSpPr>
          <p:cNvPr id="8" name="TextBox 7"/>
          <p:cNvSpPr txBox="1"/>
          <p:nvPr/>
        </p:nvSpPr>
        <p:spPr>
          <a:xfrm>
            <a:off x="937022" y="3974419"/>
            <a:ext cx="3617595" cy="1569660"/>
          </a:xfrm>
          <a:prstGeom prst="rect">
            <a:avLst/>
          </a:prstGeom>
          <a:solidFill>
            <a:schemeClr val="accent5">
              <a:lumMod val="20000"/>
              <a:lumOff val="80000"/>
            </a:schemeClr>
          </a:solidFill>
        </p:spPr>
        <p:txBody>
          <a:bodyPr wrap="square" rtlCol="0">
            <a:spAutoFit/>
          </a:bodyPr>
          <a:lstStyle/>
          <a:p>
            <a:pPr algn="ctr"/>
            <a:r>
              <a:rPr lang="en-US" sz="2400" i="1" dirty="0">
                <a:solidFill>
                  <a:schemeClr val="accent6">
                    <a:lumMod val="75000"/>
                  </a:schemeClr>
                </a:solidFill>
                <a:latin typeface="Constantia" panose="02030602050306030303" pitchFamily="18" charset="0"/>
              </a:rPr>
              <a:t>Special educators agree at significantly higher rates than do general educators that these practices occur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640" y="3819336"/>
            <a:ext cx="3405121" cy="2190185"/>
          </a:xfrm>
          <a:prstGeom prst="rect">
            <a:avLst/>
          </a:prstGeom>
        </p:spPr>
      </p:pic>
    </p:spTree>
    <p:extLst>
      <p:ext uri="{BB962C8B-B14F-4D97-AF65-F5344CB8AC3E}">
        <p14:creationId xmlns:p14="http://schemas.microsoft.com/office/powerpoint/2010/main" val="4178816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0998" y="152400"/>
            <a:ext cx="8763001" cy="1147762"/>
          </a:xfrm>
          <a:noFill/>
          <a:ln/>
        </p:spPr>
        <p:txBody>
          <a:bodyPr>
            <a:noAutofit/>
          </a:bodyPr>
          <a:lstStyle/>
          <a:p>
            <a:pPr algn="l"/>
            <a:r>
              <a:rPr lang="en-US" b="1" u="sng" dirty="0" smtClean="0">
                <a:solidFill>
                  <a:schemeClr val="accent5">
                    <a:lumMod val="75000"/>
                  </a:schemeClr>
                </a:solidFill>
                <a:latin typeface="Constantia" panose="02030602050306030303" pitchFamily="18" charset="0"/>
              </a:rPr>
              <a:t>IEP Team Practices</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228600" y="1245324"/>
            <a:ext cx="8534400" cy="1384995"/>
          </a:xfrm>
          <a:prstGeom prst="rect">
            <a:avLst/>
          </a:prstGeom>
          <a:noFill/>
        </p:spPr>
        <p:txBody>
          <a:bodyPr wrap="square" rtlCol="0">
            <a:spAutoFit/>
          </a:bodyPr>
          <a:lstStyle/>
          <a:p>
            <a:pPr marL="804863" indent="-457200">
              <a:buFont typeface="Wingdings" panose="05000000000000000000" pitchFamily="2" charset="2"/>
              <a:buChar char="Ø"/>
            </a:pPr>
            <a:r>
              <a:rPr lang="en-US" sz="2800" dirty="0" smtClean="0">
                <a:solidFill>
                  <a:schemeClr val="accent5">
                    <a:lumMod val="50000"/>
                  </a:schemeClr>
                </a:solidFill>
                <a:latin typeface="Constantia" panose="02030602050306030303" pitchFamily="18" charset="0"/>
              </a:rPr>
              <a:t>56% of special education teachers and 43% of gen ed teachers say students have opportunities to contribute to their IEPs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222500"/>
            <a:ext cx="7346317" cy="3743268"/>
          </a:xfrm>
          <a:prstGeom prst="rect">
            <a:avLst/>
          </a:prstGeom>
        </p:spPr>
      </p:pic>
      <p:sp>
        <p:nvSpPr>
          <p:cNvPr id="7" name="TextBox 6"/>
          <p:cNvSpPr txBox="1"/>
          <p:nvPr/>
        </p:nvSpPr>
        <p:spPr>
          <a:xfrm>
            <a:off x="380998" y="5117030"/>
            <a:ext cx="5257802" cy="523220"/>
          </a:xfrm>
          <a:prstGeom prst="rect">
            <a:avLst/>
          </a:prstGeom>
          <a:noFill/>
        </p:spPr>
        <p:txBody>
          <a:bodyPr wrap="square" rtlCol="0">
            <a:spAutoFit/>
          </a:bodyPr>
          <a:lstStyle/>
          <a:p>
            <a:r>
              <a:rPr lang="en-US" sz="1400" dirty="0" smtClean="0">
                <a:solidFill>
                  <a:schemeClr val="bg2">
                    <a:lumMod val="75000"/>
                  </a:schemeClr>
                </a:solidFill>
              </a:rPr>
              <a:t>Source: Student-led IEP Toolkit, District of Columbia Office of State Superintendent of Education’s Division of Secondary Transition</a:t>
            </a:r>
            <a:endParaRPr lang="en-US" sz="1400" dirty="0">
              <a:solidFill>
                <a:schemeClr val="bg2">
                  <a:lumMod val="75000"/>
                </a:schemeClr>
              </a:solidFill>
            </a:endParaRPr>
          </a:p>
        </p:txBody>
      </p:sp>
    </p:spTree>
    <p:extLst>
      <p:ext uri="{BB962C8B-B14F-4D97-AF65-F5344CB8AC3E}">
        <p14:creationId xmlns:p14="http://schemas.microsoft.com/office/powerpoint/2010/main" val="3402682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666577"/>
            <a:ext cx="4648199" cy="4593300"/>
          </a:xfrm>
          <a:prstGeom prst="rect">
            <a:avLst/>
          </a:prstGeom>
        </p:spPr>
      </p:pic>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098" name="Rectangle 2"/>
          <p:cNvSpPr>
            <a:spLocks noGrp="1" noChangeArrowheads="1"/>
          </p:cNvSpPr>
          <p:nvPr>
            <p:ph type="title"/>
          </p:nvPr>
        </p:nvSpPr>
        <p:spPr>
          <a:xfrm>
            <a:off x="380998" y="152400"/>
            <a:ext cx="8763001" cy="1147762"/>
          </a:xfrm>
          <a:noFill/>
          <a:ln/>
        </p:spPr>
        <p:txBody>
          <a:bodyPr>
            <a:noAutofit/>
          </a:bodyPr>
          <a:lstStyle/>
          <a:p>
            <a:pPr algn="l"/>
            <a:r>
              <a:rPr lang="en-US" b="1" u="sng" dirty="0" smtClean="0">
                <a:solidFill>
                  <a:schemeClr val="accent5">
                    <a:lumMod val="75000"/>
                  </a:schemeClr>
                </a:solidFill>
                <a:latin typeface="Constantia" panose="02030602050306030303" pitchFamily="18" charset="0"/>
              </a:rPr>
              <a:t>IEP Team Practices</a:t>
            </a:r>
            <a:endParaRPr lang="en-US" u="sng" dirty="0">
              <a:solidFill>
                <a:schemeClr val="accent5">
                  <a:lumMod val="75000"/>
                </a:schemeClr>
              </a:solidFill>
              <a:latin typeface="Constantia" panose="02030602050306030303" pitchFamily="18" charset="0"/>
            </a:endParaRPr>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3733800" y="1245324"/>
            <a:ext cx="5029200" cy="4124206"/>
          </a:xfrm>
          <a:prstGeom prst="rect">
            <a:avLst/>
          </a:prstGeom>
          <a:noFill/>
        </p:spPr>
        <p:txBody>
          <a:bodyPr wrap="square" rtlCol="0">
            <a:spAutoFit/>
          </a:bodyPr>
          <a:lstStyle/>
          <a:p>
            <a:pPr marL="804863" indent="-457200">
              <a:buFont typeface="Wingdings" panose="05000000000000000000" pitchFamily="2" charset="2"/>
              <a:buChar char="Ø"/>
            </a:pPr>
            <a:r>
              <a:rPr lang="en-US" sz="2800" dirty="0" smtClean="0">
                <a:solidFill>
                  <a:schemeClr val="accent5">
                    <a:lumMod val="50000"/>
                  </a:schemeClr>
                </a:solidFill>
                <a:latin typeface="Constantia" panose="02030602050306030303" pitchFamily="18" charset="0"/>
              </a:rPr>
              <a:t>60% say </a:t>
            </a:r>
            <a:r>
              <a:rPr lang="en-US" sz="2800" dirty="0">
                <a:solidFill>
                  <a:schemeClr val="accent5">
                    <a:lumMod val="50000"/>
                  </a:schemeClr>
                </a:solidFill>
                <a:latin typeface="Constantia" panose="02030602050306030303" pitchFamily="18" charset="0"/>
              </a:rPr>
              <a:t>IEP members have expertise relevant to cultural and linguistic differences of students who are learning </a:t>
            </a:r>
            <a:r>
              <a:rPr lang="en-US" sz="2800" dirty="0" smtClean="0">
                <a:solidFill>
                  <a:schemeClr val="accent5">
                    <a:lumMod val="50000"/>
                  </a:schemeClr>
                </a:solidFill>
                <a:latin typeface="Constantia" panose="02030602050306030303" pitchFamily="18" charset="0"/>
              </a:rPr>
              <a:t>English </a:t>
            </a:r>
            <a:endParaRPr lang="en-US" sz="2800" dirty="0">
              <a:solidFill>
                <a:schemeClr val="accent5">
                  <a:lumMod val="50000"/>
                </a:schemeClr>
              </a:solidFill>
              <a:latin typeface="Constantia" panose="02030602050306030303" pitchFamily="18" charset="0"/>
            </a:endParaRPr>
          </a:p>
          <a:p>
            <a:pPr marL="804863" indent="-457200">
              <a:buFont typeface="Wingdings" panose="05000000000000000000" pitchFamily="2" charset="2"/>
              <a:buChar char="Ø"/>
            </a:pPr>
            <a:endParaRPr lang="en-US" sz="1000" dirty="0">
              <a:solidFill>
                <a:schemeClr val="accent5">
                  <a:lumMod val="50000"/>
                </a:schemeClr>
              </a:solidFill>
              <a:latin typeface="Constantia" panose="02030602050306030303" pitchFamily="18" charset="0"/>
            </a:endParaRPr>
          </a:p>
          <a:p>
            <a:pPr marL="804863" indent="-457200">
              <a:buFont typeface="Wingdings" panose="05000000000000000000" pitchFamily="2" charset="2"/>
              <a:buChar char="Ø"/>
            </a:pPr>
            <a:r>
              <a:rPr lang="en-US" sz="2800" dirty="0" smtClean="0">
                <a:solidFill>
                  <a:schemeClr val="accent5">
                    <a:lumMod val="50000"/>
                  </a:schemeClr>
                </a:solidFill>
                <a:latin typeface="Constantia" panose="02030602050306030303" pitchFamily="18" charset="0"/>
              </a:rPr>
              <a:t>40% say ESL teachers </a:t>
            </a:r>
            <a:r>
              <a:rPr lang="en-US" sz="2800" dirty="0">
                <a:solidFill>
                  <a:schemeClr val="accent5">
                    <a:lumMod val="50000"/>
                  </a:schemeClr>
                </a:solidFill>
                <a:latin typeface="Constantia" panose="02030602050306030303" pitchFamily="18" charset="0"/>
              </a:rPr>
              <a:t>are part of teams that support EL </a:t>
            </a:r>
            <a:r>
              <a:rPr lang="en-US" sz="2800" dirty="0" smtClean="0">
                <a:solidFill>
                  <a:schemeClr val="accent5">
                    <a:lumMod val="50000"/>
                  </a:schemeClr>
                </a:solidFill>
                <a:latin typeface="Constantia" panose="02030602050306030303" pitchFamily="18" charset="0"/>
              </a:rPr>
              <a:t>students</a:t>
            </a:r>
            <a:endParaRPr lang="en-US" sz="2800" dirty="0">
              <a:solidFill>
                <a:schemeClr val="accent5">
                  <a:lumMod val="50000"/>
                </a:schemeClr>
              </a:solidFill>
              <a:latin typeface="Constantia" panose="02030602050306030303" pitchFamily="18" charset="0"/>
            </a:endParaRPr>
          </a:p>
          <a:p>
            <a:pPr marL="804863" indent="-457200">
              <a:buFont typeface="Wingdings" panose="05000000000000000000" pitchFamily="2" charset="2"/>
              <a:buChar char="Ø"/>
            </a:pPr>
            <a:endParaRPr lang="en-US" sz="2800" dirty="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612279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9098" y="279400"/>
            <a:ext cx="8724901" cy="1020762"/>
          </a:xfrm>
          <a:noFill/>
          <a:ln/>
        </p:spPr>
        <p:txBody>
          <a:bodyPr/>
          <a:lstStyle/>
          <a:p>
            <a:pPr algn="l"/>
            <a:r>
              <a:rPr lang="en-US" b="1" u="sng" dirty="0" smtClean="0">
                <a:solidFill>
                  <a:schemeClr val="accent5">
                    <a:lumMod val="75000"/>
                  </a:schemeClr>
                </a:solidFill>
                <a:latin typeface="Constantia" panose="02030602050306030303" pitchFamily="18" charset="0"/>
              </a:rPr>
              <a:t>IEP Team Practices</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2" name="TextBox 1"/>
          <p:cNvSpPr txBox="1"/>
          <p:nvPr/>
        </p:nvSpPr>
        <p:spPr>
          <a:xfrm>
            <a:off x="419099" y="1263586"/>
            <a:ext cx="8305801" cy="3616375"/>
          </a:xfrm>
          <a:prstGeom prst="rect">
            <a:avLst/>
          </a:prstGeom>
          <a:noFill/>
        </p:spPr>
        <p:txBody>
          <a:bodyPr wrap="square" rtlCol="0">
            <a:spAutoFit/>
          </a:bodyPr>
          <a:lstStyle/>
          <a:p>
            <a:pPr lvl="0"/>
            <a:r>
              <a:rPr lang="en-US" sz="3200" dirty="0" smtClean="0">
                <a:solidFill>
                  <a:schemeClr val="accent5">
                    <a:lumMod val="50000"/>
                  </a:schemeClr>
                </a:solidFill>
                <a:latin typeface="Constantia" panose="02030602050306030303" pitchFamily="18" charset="0"/>
              </a:rPr>
              <a:t>Teacher recommendations:</a:t>
            </a:r>
          </a:p>
          <a:p>
            <a:pPr lvl="0"/>
            <a:endParaRPr lang="en-US" sz="1000" dirty="0">
              <a:solidFill>
                <a:schemeClr val="accent5">
                  <a:lumMod val="50000"/>
                </a:schemeClr>
              </a:solidFill>
              <a:latin typeface="Constantia" panose="02030602050306030303" pitchFamily="18" charset="0"/>
            </a:endParaRPr>
          </a:p>
          <a:p>
            <a:pPr marL="741363" indent="-393700">
              <a:buFont typeface="+mj-lt"/>
              <a:buAutoNum type="arabicPeriod"/>
            </a:pPr>
            <a:r>
              <a:rPr lang="en-US" sz="2800" dirty="0" smtClean="0">
                <a:solidFill>
                  <a:schemeClr val="accent5">
                    <a:lumMod val="50000"/>
                  </a:schemeClr>
                </a:solidFill>
                <a:latin typeface="Constantia" panose="02030602050306030303" pitchFamily="18" charset="0"/>
              </a:rPr>
              <a:t>Collaboration gen. ed, SPED &amp; ESL, PD for all staff, &amp; high quality instruction for EL students</a:t>
            </a:r>
          </a:p>
          <a:p>
            <a:pPr marL="347663"/>
            <a:endParaRPr lang="en-US" sz="1000" dirty="0" smtClean="0">
              <a:solidFill>
                <a:schemeClr val="accent5">
                  <a:lumMod val="50000"/>
                </a:schemeClr>
              </a:solidFill>
              <a:latin typeface="Constantia" panose="02030602050306030303" pitchFamily="18" charset="0"/>
            </a:endParaRPr>
          </a:p>
          <a:p>
            <a:pPr marL="862013" indent="-514350">
              <a:buFont typeface="+mj-lt"/>
              <a:buAutoNum type="arabicPeriod" startAt="2"/>
            </a:pPr>
            <a:r>
              <a:rPr lang="en-US" sz="2800" dirty="0" smtClean="0">
                <a:solidFill>
                  <a:schemeClr val="accent5">
                    <a:lumMod val="50000"/>
                  </a:schemeClr>
                </a:solidFill>
                <a:latin typeface="Constantia" panose="02030602050306030303" pitchFamily="18" charset="0"/>
              </a:rPr>
              <a:t>Student Service staff attend IEP meetings, especially when contentious (SE only)</a:t>
            </a:r>
          </a:p>
          <a:p>
            <a:pPr marL="347663"/>
            <a:endParaRPr lang="en-US" sz="1000" dirty="0" smtClean="0">
              <a:solidFill>
                <a:schemeClr val="accent5">
                  <a:lumMod val="50000"/>
                </a:schemeClr>
              </a:solidFill>
              <a:latin typeface="Constantia" panose="02030602050306030303" pitchFamily="18" charset="0"/>
            </a:endParaRPr>
          </a:p>
          <a:p>
            <a:pPr marL="862013" indent="-514350">
              <a:buFont typeface="+mj-lt"/>
              <a:buAutoNum type="arabicPeriod" startAt="3"/>
            </a:pPr>
            <a:r>
              <a:rPr lang="en-US" sz="2800" dirty="0" smtClean="0">
                <a:solidFill>
                  <a:schemeClr val="accent5">
                    <a:lumMod val="50000"/>
                  </a:schemeClr>
                </a:solidFill>
                <a:latin typeface="Constantia" panose="02030602050306030303" pitchFamily="18" charset="0"/>
              </a:rPr>
              <a:t>Increase consistency of quality IEPs across schools (SE only)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303" y="381001"/>
            <a:ext cx="2933699" cy="1295400"/>
          </a:xfrm>
          <a:prstGeom prst="rect">
            <a:avLst/>
          </a:prstGeom>
        </p:spPr>
      </p:pic>
    </p:spTree>
    <p:extLst>
      <p:ext uri="{BB962C8B-B14F-4D97-AF65-F5344CB8AC3E}">
        <p14:creationId xmlns:p14="http://schemas.microsoft.com/office/powerpoint/2010/main" val="133039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883" r="8403"/>
          <a:stretch/>
        </p:blipFill>
        <p:spPr>
          <a:xfrm>
            <a:off x="1905000" y="368300"/>
            <a:ext cx="7086600" cy="5511800"/>
          </a:xfrm>
          <a:prstGeom prst="rect">
            <a:avLst/>
          </a:prstGeom>
        </p:spPr>
      </p:pic>
      <p:sp>
        <p:nvSpPr>
          <p:cNvPr id="4" name="Title 3"/>
          <p:cNvSpPr>
            <a:spLocks noGrp="1"/>
          </p:cNvSpPr>
          <p:nvPr>
            <p:ph type="title"/>
          </p:nvPr>
        </p:nvSpPr>
        <p:spPr>
          <a:xfrm>
            <a:off x="381000" y="381000"/>
            <a:ext cx="3581399" cy="1371600"/>
          </a:xfrm>
        </p:spPr>
        <p:txBody>
          <a:bodyPr>
            <a:noAutofit/>
          </a:bodyPr>
          <a:lstStyle/>
          <a:p>
            <a:r>
              <a:rPr lang="en-US" sz="4400" dirty="0" smtClean="0">
                <a:solidFill>
                  <a:schemeClr val="accent5">
                    <a:lumMod val="75000"/>
                  </a:schemeClr>
                </a:solidFill>
                <a:latin typeface="Constantia" panose="02030602050306030303" pitchFamily="18" charset="0"/>
              </a:rPr>
              <a:t>Inclusive Practice</a:t>
            </a:r>
            <a:endParaRPr lang="en-US" sz="4400" dirty="0">
              <a:solidFill>
                <a:schemeClr val="accent5">
                  <a:lumMod val="75000"/>
                </a:schemeClr>
              </a:solidFill>
              <a:latin typeface="Constantia" panose="02030602050306030303" pitchFamily="18" charset="0"/>
            </a:endParaRPr>
          </a:p>
        </p:txBody>
      </p:sp>
      <p:sp>
        <p:nvSpPr>
          <p:cNvPr id="5" name="TextBox 4"/>
          <p:cNvSpPr txBox="1"/>
          <p:nvPr/>
        </p:nvSpPr>
        <p:spPr>
          <a:xfrm>
            <a:off x="355600" y="3124200"/>
            <a:ext cx="2743200" cy="1938992"/>
          </a:xfrm>
          <a:prstGeom prst="rect">
            <a:avLst/>
          </a:prstGeom>
          <a:noFill/>
        </p:spPr>
        <p:txBody>
          <a:bodyPr wrap="square" rtlCol="0">
            <a:spAutoFit/>
          </a:bodyPr>
          <a:lstStyle/>
          <a:p>
            <a:r>
              <a:rPr lang="en-US" sz="2000" i="1" dirty="0" smtClean="0">
                <a:solidFill>
                  <a:schemeClr val="accent6">
                    <a:lumMod val="50000"/>
                  </a:schemeClr>
                </a:solidFill>
              </a:rPr>
              <a:t>Evaluation Question: </a:t>
            </a:r>
          </a:p>
          <a:p>
            <a:r>
              <a:rPr lang="en-US" sz="2000" i="1" dirty="0" smtClean="0">
                <a:solidFill>
                  <a:schemeClr val="accent6">
                    <a:lumMod val="50000"/>
                  </a:schemeClr>
                </a:solidFill>
              </a:rPr>
              <a:t>What are teacher </a:t>
            </a:r>
          </a:p>
          <a:p>
            <a:r>
              <a:rPr lang="en-US" sz="2000" i="1" dirty="0" smtClean="0">
                <a:solidFill>
                  <a:schemeClr val="accent6">
                    <a:lumMod val="50000"/>
                  </a:schemeClr>
                </a:solidFill>
              </a:rPr>
              <a:t>attitudes towards inclusive practice for students with disabilities? </a:t>
            </a:r>
            <a:endParaRPr lang="en-US" sz="2000" i="1" dirty="0">
              <a:solidFill>
                <a:schemeClr val="accent6">
                  <a:lumMod val="50000"/>
                </a:schemeClr>
              </a:solidFill>
            </a:endParaRPr>
          </a:p>
        </p:txBody>
      </p:sp>
    </p:spTree>
    <p:extLst>
      <p:ext uri="{BB962C8B-B14F-4D97-AF65-F5344CB8AC3E}">
        <p14:creationId xmlns:p14="http://schemas.microsoft.com/office/powerpoint/2010/main" val="935998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42397"/>
            <a:ext cx="2538735" cy="1230108"/>
          </a:xfrm>
          <a:prstGeom prst="rect">
            <a:avLst/>
          </a:prstGeom>
        </p:spPr>
      </p:pic>
      <p:sp>
        <p:nvSpPr>
          <p:cNvPr id="4098" name="Rectangle 2"/>
          <p:cNvSpPr>
            <a:spLocks noGrp="1" noChangeArrowheads="1"/>
          </p:cNvSpPr>
          <p:nvPr>
            <p:ph type="title"/>
          </p:nvPr>
        </p:nvSpPr>
        <p:spPr>
          <a:xfrm>
            <a:off x="309524" y="184994"/>
            <a:ext cx="8834475" cy="1020762"/>
          </a:xfrm>
          <a:noFill/>
          <a:ln/>
        </p:spPr>
        <p:txBody>
          <a:bodyPr/>
          <a:lstStyle/>
          <a:p>
            <a:pPr algn="l"/>
            <a:r>
              <a:rPr lang="en-US" b="1" u="sng" dirty="0" smtClean="0">
                <a:solidFill>
                  <a:schemeClr val="accent5">
                    <a:lumMod val="75000"/>
                  </a:schemeClr>
                </a:solidFill>
                <a:latin typeface="Constantia" panose="02030602050306030303" pitchFamily="18" charset="0"/>
              </a:rPr>
              <a:t>Inclusive Practice</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309524" y="1161822"/>
            <a:ext cx="8709102" cy="4708981"/>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solidFill>
                  <a:schemeClr val="accent5">
                    <a:lumMod val="50000"/>
                  </a:schemeClr>
                </a:solidFill>
                <a:latin typeface="Constantia" panose="02030602050306030303" pitchFamily="18" charset="0"/>
              </a:rPr>
              <a:t>Most teachers believe inclusion is a good idea</a:t>
            </a:r>
          </a:p>
          <a:p>
            <a:pPr marL="457200" indent="-457200"/>
            <a:endParaRPr lang="en-US" sz="1000" dirty="0" smtClean="0">
              <a:solidFill>
                <a:schemeClr val="accent5">
                  <a:lumMod val="50000"/>
                </a:schemeClr>
              </a:solidFill>
              <a:latin typeface="Constantia" panose="02030602050306030303" pitchFamily="18" charset="0"/>
            </a:endParaRPr>
          </a:p>
          <a:p>
            <a:pPr marL="457200" indent="-457200">
              <a:buFont typeface="Wingdings" panose="05000000000000000000" pitchFamily="2" charset="2"/>
              <a:buChar char="Ø"/>
            </a:pPr>
            <a:r>
              <a:rPr lang="en-US" sz="3200" dirty="0" smtClean="0">
                <a:solidFill>
                  <a:schemeClr val="accent5">
                    <a:lumMod val="50000"/>
                  </a:schemeClr>
                </a:solidFill>
                <a:latin typeface="Constantia" panose="02030602050306030303" pitchFamily="18" charset="0"/>
              </a:rPr>
              <a:t>74% of gen ed teachers feel </a:t>
            </a:r>
            <a:r>
              <a:rPr lang="en-US" sz="3200" dirty="0">
                <a:solidFill>
                  <a:schemeClr val="accent5">
                    <a:lumMod val="50000"/>
                  </a:schemeClr>
                </a:solidFill>
                <a:latin typeface="Constantia" panose="02030602050306030303" pitchFamily="18" charset="0"/>
              </a:rPr>
              <a:t>competent to educate </a:t>
            </a:r>
            <a:r>
              <a:rPr lang="en-US" sz="3200" dirty="0" smtClean="0">
                <a:solidFill>
                  <a:schemeClr val="accent5">
                    <a:lumMod val="50000"/>
                  </a:schemeClr>
                </a:solidFill>
                <a:latin typeface="Constantia" panose="02030602050306030303" pitchFamily="18" charset="0"/>
              </a:rPr>
              <a:t>students with disabilities &amp; 88% know the IEP </a:t>
            </a:r>
            <a:r>
              <a:rPr lang="en-US" sz="3200" dirty="0">
                <a:solidFill>
                  <a:schemeClr val="accent5">
                    <a:lumMod val="50000"/>
                  </a:schemeClr>
                </a:solidFill>
                <a:latin typeface="Constantia" panose="02030602050306030303" pitchFamily="18" charset="0"/>
              </a:rPr>
              <a:t>goals of all </a:t>
            </a:r>
            <a:r>
              <a:rPr lang="en-US" sz="3200" dirty="0" smtClean="0">
                <a:solidFill>
                  <a:schemeClr val="accent5">
                    <a:lumMod val="50000"/>
                  </a:schemeClr>
                </a:solidFill>
                <a:latin typeface="Constantia" panose="02030602050306030303" pitchFamily="18" charset="0"/>
              </a:rPr>
              <a:t>their students</a:t>
            </a:r>
            <a:endParaRPr lang="en-US" sz="500" dirty="0" smtClean="0">
              <a:solidFill>
                <a:schemeClr val="accent5">
                  <a:lumMod val="50000"/>
                </a:schemeClr>
              </a:solidFill>
              <a:latin typeface="Constantia" panose="02030602050306030303" pitchFamily="18" charset="0"/>
            </a:endParaRPr>
          </a:p>
          <a:p>
            <a:pPr algn="ctr"/>
            <a:r>
              <a:rPr lang="en-US" sz="3200" i="1" dirty="0" smtClean="0">
                <a:solidFill>
                  <a:schemeClr val="accent5">
                    <a:lumMod val="50000"/>
                  </a:schemeClr>
                </a:solidFill>
                <a:latin typeface="Constantia" panose="02030602050306030303" pitchFamily="18" charset="0"/>
              </a:rPr>
              <a:t>But</a:t>
            </a:r>
          </a:p>
          <a:p>
            <a:pPr algn="ctr"/>
            <a:endParaRPr lang="en-US" sz="500" b="1" i="1" dirty="0" smtClean="0">
              <a:solidFill>
                <a:schemeClr val="accent5">
                  <a:lumMod val="50000"/>
                </a:schemeClr>
              </a:solidFill>
              <a:latin typeface="Constantia" panose="02030602050306030303" pitchFamily="18" charset="0"/>
            </a:endParaRPr>
          </a:p>
          <a:p>
            <a:pPr marL="457200" indent="-457200">
              <a:buFont typeface="Wingdings" panose="05000000000000000000" pitchFamily="2" charset="2"/>
              <a:buChar char="Ø"/>
            </a:pPr>
            <a:r>
              <a:rPr lang="en-US" sz="3200" dirty="0" smtClean="0">
                <a:solidFill>
                  <a:schemeClr val="accent5">
                    <a:lumMod val="50000"/>
                  </a:schemeClr>
                </a:solidFill>
                <a:latin typeface="Constantia" panose="02030602050306030303" pitchFamily="18" charset="0"/>
              </a:rPr>
              <a:t>82% report </a:t>
            </a:r>
            <a:r>
              <a:rPr lang="en-US" sz="3200" dirty="0">
                <a:solidFill>
                  <a:schemeClr val="accent5">
                    <a:lumMod val="50000"/>
                  </a:schemeClr>
                </a:solidFill>
                <a:latin typeface="Constantia" panose="02030602050306030303" pitchFamily="18" charset="0"/>
              </a:rPr>
              <a:t>having difficulty meeting the needs of all of their </a:t>
            </a:r>
            <a:r>
              <a:rPr lang="en-US" sz="3200" dirty="0" smtClean="0">
                <a:solidFill>
                  <a:schemeClr val="accent5">
                    <a:lumMod val="50000"/>
                  </a:schemeClr>
                </a:solidFill>
                <a:latin typeface="Constantia" panose="02030602050306030303" pitchFamily="18" charset="0"/>
              </a:rPr>
              <a:t>students</a:t>
            </a:r>
          </a:p>
          <a:p>
            <a:endParaRPr lang="en-US" sz="500" dirty="0" smtClean="0">
              <a:solidFill>
                <a:schemeClr val="accent5">
                  <a:lumMod val="50000"/>
                </a:schemeClr>
              </a:solidFill>
              <a:latin typeface="Constantia" panose="02030602050306030303" pitchFamily="18" charset="0"/>
            </a:endParaRPr>
          </a:p>
          <a:p>
            <a:pPr marL="1087438" lvl="1" indent="-228600">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30-35% say they </a:t>
            </a:r>
            <a:r>
              <a:rPr lang="en-US" sz="2800" dirty="0">
                <a:solidFill>
                  <a:schemeClr val="accent5">
                    <a:lumMod val="50000"/>
                  </a:schemeClr>
                </a:solidFill>
                <a:latin typeface="Constantia" panose="02030602050306030303" pitchFamily="18" charset="0"/>
              </a:rPr>
              <a:t>have enough </a:t>
            </a:r>
            <a:r>
              <a:rPr lang="en-US" sz="2800" b="1" dirty="0" smtClean="0">
                <a:solidFill>
                  <a:schemeClr val="accent6">
                    <a:lumMod val="75000"/>
                  </a:schemeClr>
                </a:solidFill>
                <a:latin typeface="Constantia" panose="02030602050306030303" pitchFamily="18" charset="0"/>
              </a:rPr>
              <a:t>time</a:t>
            </a:r>
            <a:r>
              <a:rPr lang="en-US" sz="2800" dirty="0" smtClean="0">
                <a:solidFill>
                  <a:schemeClr val="accent5">
                    <a:lumMod val="50000"/>
                  </a:schemeClr>
                </a:solidFill>
                <a:latin typeface="Constantia" panose="02030602050306030303" pitchFamily="18" charset="0"/>
              </a:rPr>
              <a:t>, </a:t>
            </a:r>
            <a:r>
              <a:rPr lang="en-US" sz="2800" b="1" dirty="0" smtClean="0">
                <a:solidFill>
                  <a:schemeClr val="accent6">
                    <a:lumMod val="75000"/>
                  </a:schemeClr>
                </a:solidFill>
                <a:latin typeface="Constantia" panose="02030602050306030303" pitchFamily="18" charset="0"/>
              </a:rPr>
              <a:t>support</a:t>
            </a:r>
            <a:r>
              <a:rPr lang="en-US" sz="2800" dirty="0" smtClean="0">
                <a:solidFill>
                  <a:schemeClr val="accent5">
                    <a:lumMod val="50000"/>
                  </a:schemeClr>
                </a:solidFill>
                <a:latin typeface="Constantia" panose="02030602050306030303" pitchFamily="18" charset="0"/>
              </a:rPr>
              <a:t>, </a:t>
            </a:r>
            <a:r>
              <a:rPr lang="en-US" sz="2800" dirty="0">
                <a:solidFill>
                  <a:schemeClr val="accent5">
                    <a:lumMod val="50000"/>
                  </a:schemeClr>
                </a:solidFill>
                <a:latin typeface="Constantia" panose="02030602050306030303" pitchFamily="18" charset="0"/>
              </a:rPr>
              <a:t>and </a:t>
            </a:r>
            <a:r>
              <a:rPr lang="en-US" sz="2800" b="1" dirty="0" smtClean="0">
                <a:solidFill>
                  <a:schemeClr val="accent6">
                    <a:lumMod val="75000"/>
                  </a:schemeClr>
                </a:solidFill>
                <a:latin typeface="Constantia" panose="02030602050306030303" pitchFamily="18" charset="0"/>
              </a:rPr>
              <a:t>resources</a:t>
            </a:r>
            <a:r>
              <a:rPr lang="en-US" sz="2800" dirty="0" smtClean="0">
                <a:solidFill>
                  <a:schemeClr val="accent5">
                    <a:lumMod val="50000"/>
                  </a:schemeClr>
                </a:solidFill>
                <a:latin typeface="Constantia" panose="02030602050306030303" pitchFamily="18" charset="0"/>
              </a:rPr>
              <a:t> to implement inclusive practice</a:t>
            </a:r>
            <a:endParaRPr lang="en-US" sz="3200" dirty="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3095549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362200"/>
            <a:ext cx="6450013" cy="3730127"/>
          </a:xfrm>
          <a:prstGeom prst="rect">
            <a:avLst/>
          </a:prstGeom>
        </p:spPr>
      </p:pic>
      <p:sp>
        <p:nvSpPr>
          <p:cNvPr id="4" name="Content Placeholder 2"/>
          <p:cNvSpPr txBox="1">
            <a:spLocks/>
          </p:cNvSpPr>
          <p:nvPr/>
        </p:nvSpPr>
        <p:spPr>
          <a:xfrm>
            <a:off x="381000" y="1533715"/>
            <a:ext cx="8763000" cy="1514285"/>
          </a:xfrm>
          <a:prstGeom prst="rect">
            <a:avLst/>
          </a:prstGeom>
        </p:spPr>
        <p:txBody>
          <a:bodyPr numCol="2">
            <a:noAutofit/>
          </a:bodyPr>
          <a:lst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a:lstStyle>
          <a:p>
            <a:pPr marL="457200" indent="-457200">
              <a:buClr>
                <a:schemeClr val="accent5">
                  <a:lumMod val="50000"/>
                </a:schemeClr>
              </a:buClr>
              <a:buFont typeface="+mj-lt"/>
              <a:buAutoNum type="arabicPeriod"/>
            </a:pPr>
            <a:r>
              <a:rPr lang="en-US" sz="3600" dirty="0" smtClean="0">
                <a:solidFill>
                  <a:schemeClr val="accent5">
                    <a:lumMod val="50000"/>
                  </a:schemeClr>
                </a:solidFill>
                <a:latin typeface="Constantia" panose="02030602050306030303" pitchFamily="18" charset="0"/>
              </a:rPr>
              <a:t>Background</a:t>
            </a:r>
          </a:p>
          <a:p>
            <a:pPr marL="457200" indent="-457200">
              <a:buClr>
                <a:schemeClr val="accent5">
                  <a:lumMod val="50000"/>
                </a:schemeClr>
              </a:buClr>
              <a:buFont typeface="+mj-lt"/>
              <a:buAutoNum type="arabicPeriod"/>
            </a:pPr>
            <a:r>
              <a:rPr lang="en-US" sz="3600" dirty="0" smtClean="0">
                <a:solidFill>
                  <a:schemeClr val="accent5">
                    <a:lumMod val="50000"/>
                  </a:schemeClr>
                </a:solidFill>
                <a:latin typeface="Constantia" panose="02030602050306030303" pitchFamily="18" charset="0"/>
              </a:rPr>
              <a:t>Survey Purpose</a:t>
            </a:r>
          </a:p>
          <a:p>
            <a:pPr marL="457200" indent="-457200">
              <a:buClr>
                <a:schemeClr val="accent5">
                  <a:lumMod val="50000"/>
                </a:schemeClr>
              </a:buClr>
              <a:buFont typeface="+mj-lt"/>
              <a:buAutoNum type="arabicPeriod"/>
            </a:pPr>
            <a:endParaRPr lang="en-US" sz="3600" dirty="0" smtClean="0">
              <a:solidFill>
                <a:schemeClr val="accent5">
                  <a:lumMod val="50000"/>
                </a:schemeClr>
              </a:solidFill>
              <a:latin typeface="Constantia" panose="02030602050306030303" pitchFamily="18" charset="0"/>
            </a:endParaRPr>
          </a:p>
          <a:p>
            <a:pPr marL="457200" indent="-457200">
              <a:buClr>
                <a:schemeClr val="accent5">
                  <a:lumMod val="50000"/>
                </a:schemeClr>
              </a:buClr>
              <a:buFont typeface="+mj-lt"/>
              <a:buAutoNum type="arabicPeriod"/>
            </a:pPr>
            <a:endParaRPr lang="en-US" sz="3600" dirty="0">
              <a:solidFill>
                <a:schemeClr val="accent5">
                  <a:lumMod val="50000"/>
                </a:schemeClr>
              </a:solidFill>
              <a:latin typeface="Constantia" panose="02030602050306030303" pitchFamily="18" charset="0"/>
            </a:endParaRPr>
          </a:p>
          <a:p>
            <a:pPr marL="457200" indent="-457200">
              <a:buClr>
                <a:schemeClr val="accent5">
                  <a:lumMod val="50000"/>
                </a:schemeClr>
              </a:buClr>
              <a:buFont typeface="+mj-lt"/>
              <a:buAutoNum type="arabicPeriod"/>
            </a:pPr>
            <a:r>
              <a:rPr lang="en-US" sz="3600" dirty="0" smtClean="0">
                <a:solidFill>
                  <a:schemeClr val="accent5">
                    <a:lumMod val="50000"/>
                  </a:schemeClr>
                </a:solidFill>
                <a:latin typeface="Constantia" panose="02030602050306030303" pitchFamily="18" charset="0"/>
              </a:rPr>
              <a:t>Key Findings</a:t>
            </a:r>
          </a:p>
          <a:p>
            <a:pPr marL="457200" indent="-457200">
              <a:buClr>
                <a:schemeClr val="accent5">
                  <a:lumMod val="50000"/>
                </a:schemeClr>
              </a:buClr>
              <a:buFont typeface="+mj-lt"/>
              <a:buAutoNum type="arabicPeriod"/>
            </a:pPr>
            <a:r>
              <a:rPr lang="en-US" sz="3600" dirty="0" smtClean="0">
                <a:solidFill>
                  <a:schemeClr val="accent5">
                    <a:lumMod val="50000"/>
                  </a:schemeClr>
                </a:solidFill>
                <a:latin typeface="Constantia" panose="02030602050306030303" pitchFamily="18" charset="0"/>
              </a:rPr>
              <a:t>Distribution Plan</a:t>
            </a:r>
          </a:p>
          <a:p>
            <a:pPr marL="0" indent="0">
              <a:buNone/>
            </a:pPr>
            <a:endParaRPr lang="en-US" altLang="en-US" sz="3600" dirty="0" smtClean="0">
              <a:solidFill>
                <a:schemeClr val="accent5">
                  <a:lumMod val="50000"/>
                </a:schemeClr>
              </a:solidFill>
              <a:ea typeface="ＭＳ Ｐゴシック" panose="020B0600070205080204" pitchFamily="34" charset="-128"/>
            </a:endParaRPr>
          </a:p>
        </p:txBody>
      </p:sp>
      <p:sp>
        <p:nvSpPr>
          <p:cNvPr id="5" name="Content Placeholder 2"/>
          <p:cNvSpPr txBox="1">
            <a:spLocks/>
          </p:cNvSpPr>
          <p:nvPr/>
        </p:nvSpPr>
        <p:spPr>
          <a:xfrm>
            <a:off x="-76200" y="325857"/>
            <a:ext cx="9220200" cy="1646199"/>
          </a:xfrm>
          <a:prstGeom prst="rect">
            <a:avLst/>
          </a:prstGeom>
        </p:spPr>
        <p:txBody>
          <a:bodyPr>
            <a:noAutofit/>
          </a:bodyPr>
          <a:lst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a:lstStyle>
          <a:p>
            <a:pPr marL="0" indent="0" algn="ctr">
              <a:buNone/>
            </a:pPr>
            <a:endParaRPr lang="en-US" sz="4000" dirty="0" smtClean="0"/>
          </a:p>
        </p:txBody>
      </p:sp>
      <p:sp>
        <p:nvSpPr>
          <p:cNvPr id="3" name="Title 2"/>
          <p:cNvSpPr>
            <a:spLocks noGrp="1"/>
          </p:cNvSpPr>
          <p:nvPr>
            <p:ph type="title"/>
          </p:nvPr>
        </p:nvSpPr>
        <p:spPr>
          <a:xfrm>
            <a:off x="0" y="274638"/>
            <a:ext cx="9144000" cy="1143000"/>
          </a:xfrm>
        </p:spPr>
        <p:txBody>
          <a:bodyPr/>
          <a:lstStyle/>
          <a:p>
            <a:r>
              <a:rPr lang="en-US" b="1" u="sng" dirty="0" smtClean="0">
                <a:solidFill>
                  <a:schemeClr val="accent5">
                    <a:lumMod val="75000"/>
                  </a:schemeClr>
                </a:solidFill>
                <a:latin typeface="Constantia" panose="02030602050306030303" pitchFamily="18" charset="0"/>
              </a:rPr>
              <a:t>Discussion Topics</a:t>
            </a:r>
            <a:endParaRPr lang="en-US" b="1" u="sng" dirty="0">
              <a:solidFill>
                <a:schemeClr val="accent5">
                  <a:lumMod val="75000"/>
                </a:schemeClr>
              </a:solidFill>
              <a:latin typeface="Constantia" panose="02030602050306030303" pitchFamily="18" charset="0"/>
            </a:endParaRPr>
          </a:p>
        </p:txBody>
      </p:sp>
    </p:spTree>
    <p:extLst>
      <p:ext uri="{BB962C8B-B14F-4D97-AF65-F5344CB8AC3E}">
        <p14:creationId xmlns:p14="http://schemas.microsoft.com/office/powerpoint/2010/main" val="3543993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79400"/>
            <a:ext cx="8763000" cy="1020762"/>
          </a:xfrm>
          <a:noFill/>
          <a:ln/>
        </p:spPr>
        <p:txBody>
          <a:bodyPr/>
          <a:lstStyle/>
          <a:p>
            <a:pPr algn="l"/>
            <a:r>
              <a:rPr lang="en-US" b="1" u="sng" dirty="0" smtClean="0">
                <a:solidFill>
                  <a:schemeClr val="accent5">
                    <a:lumMod val="75000"/>
                  </a:schemeClr>
                </a:solidFill>
                <a:latin typeface="Constantia" panose="02030602050306030303" pitchFamily="18" charset="0"/>
              </a:rPr>
              <a:t>Inclusive Practice</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42397"/>
            <a:ext cx="2538735" cy="1230108"/>
          </a:xfrm>
          <a:prstGeom prst="rect">
            <a:avLst/>
          </a:prstGeom>
        </p:spPr>
      </p:pic>
      <p:sp>
        <p:nvSpPr>
          <p:cNvPr id="2" name="TextBox 1"/>
          <p:cNvSpPr txBox="1"/>
          <p:nvPr/>
        </p:nvSpPr>
        <p:spPr>
          <a:xfrm>
            <a:off x="467499" y="1219200"/>
            <a:ext cx="8393151" cy="5024452"/>
          </a:xfrm>
          <a:prstGeom prst="rect">
            <a:avLst/>
          </a:prstGeom>
          <a:noFill/>
        </p:spPr>
        <p:txBody>
          <a:bodyPr wrap="square" rtlCol="0">
            <a:spAutoFit/>
          </a:bodyPr>
          <a:lstStyle/>
          <a:p>
            <a:pPr marL="457200" lvl="0" indent="-457200">
              <a:buFont typeface="Wingdings" panose="05000000000000000000" pitchFamily="2" charset="2"/>
              <a:buChar char="Ø"/>
            </a:pPr>
            <a:r>
              <a:rPr lang="en-US" sz="2800" dirty="0" smtClean="0">
                <a:solidFill>
                  <a:schemeClr val="accent5">
                    <a:lumMod val="50000"/>
                  </a:schemeClr>
                </a:solidFill>
                <a:latin typeface="Constantia" panose="02030602050306030303" pitchFamily="18" charset="0"/>
              </a:rPr>
              <a:t>58% </a:t>
            </a:r>
            <a:r>
              <a:rPr lang="en-US" sz="2800" dirty="0">
                <a:solidFill>
                  <a:schemeClr val="accent5">
                    <a:lumMod val="50000"/>
                  </a:schemeClr>
                </a:solidFill>
                <a:latin typeface="Constantia" panose="02030602050306030303" pitchFamily="18" charset="0"/>
              </a:rPr>
              <a:t>believe inclusion helps </a:t>
            </a:r>
            <a:r>
              <a:rPr lang="en-US" sz="2800" dirty="0" smtClean="0">
                <a:solidFill>
                  <a:schemeClr val="accent5">
                    <a:lumMod val="50000"/>
                  </a:schemeClr>
                </a:solidFill>
                <a:latin typeface="Constantia" panose="02030602050306030303" pitchFamily="18" charset="0"/>
              </a:rPr>
              <a:t>students with </a:t>
            </a:r>
            <a:r>
              <a:rPr lang="en-US" sz="2800" dirty="0">
                <a:solidFill>
                  <a:schemeClr val="accent5">
                    <a:lumMod val="50000"/>
                  </a:schemeClr>
                </a:solidFill>
                <a:latin typeface="Constantia" panose="02030602050306030303" pitchFamily="18" charset="0"/>
              </a:rPr>
              <a:t>disabilities improve academically </a:t>
            </a:r>
            <a:endParaRPr lang="en-US" sz="2800" dirty="0" smtClean="0">
              <a:solidFill>
                <a:schemeClr val="accent5">
                  <a:lumMod val="50000"/>
                </a:schemeClr>
              </a:solidFill>
              <a:latin typeface="Constantia" panose="02030602050306030303" pitchFamily="18" charset="0"/>
            </a:endParaRPr>
          </a:p>
          <a:p>
            <a:pPr lvl="0"/>
            <a:endParaRPr lang="en-US" sz="1000" dirty="0" smtClean="0">
              <a:solidFill>
                <a:schemeClr val="accent5">
                  <a:lumMod val="50000"/>
                </a:schemeClr>
              </a:solidFill>
              <a:latin typeface="Constantia" panose="02030602050306030303" pitchFamily="18" charset="0"/>
            </a:endParaRPr>
          </a:p>
          <a:p>
            <a:pPr marL="457200" lvl="0" indent="-457200">
              <a:buFont typeface="Wingdings" panose="05000000000000000000" pitchFamily="2" charset="2"/>
              <a:buChar char="Ø"/>
            </a:pPr>
            <a:r>
              <a:rPr lang="en-US" sz="2800" dirty="0" smtClean="0">
                <a:solidFill>
                  <a:schemeClr val="accent5">
                    <a:lumMod val="50000"/>
                  </a:schemeClr>
                </a:solidFill>
                <a:latin typeface="Constantia" panose="02030602050306030303" pitchFamily="18" charset="0"/>
              </a:rPr>
              <a:t>52% </a:t>
            </a:r>
            <a:r>
              <a:rPr lang="en-US" sz="2800" dirty="0">
                <a:solidFill>
                  <a:schemeClr val="accent5">
                    <a:lumMod val="50000"/>
                  </a:schemeClr>
                </a:solidFill>
                <a:latin typeface="Constantia" panose="02030602050306030303" pitchFamily="18" charset="0"/>
              </a:rPr>
              <a:t>of </a:t>
            </a:r>
            <a:r>
              <a:rPr lang="en-US" sz="2800" dirty="0" smtClean="0">
                <a:solidFill>
                  <a:schemeClr val="accent5">
                    <a:lumMod val="50000"/>
                  </a:schemeClr>
                </a:solidFill>
                <a:latin typeface="Constantia" panose="02030602050306030303" pitchFamily="18" charset="0"/>
              </a:rPr>
              <a:t>gen ed teachers say </a:t>
            </a:r>
            <a:r>
              <a:rPr lang="en-US" sz="2800" dirty="0">
                <a:solidFill>
                  <a:schemeClr val="accent5">
                    <a:lumMod val="50000"/>
                  </a:schemeClr>
                </a:solidFill>
                <a:latin typeface="Constantia" panose="02030602050306030303" pitchFamily="18" charset="0"/>
              </a:rPr>
              <a:t>inclusion is working well in their </a:t>
            </a:r>
            <a:r>
              <a:rPr lang="en-US" sz="2800" dirty="0" smtClean="0">
                <a:solidFill>
                  <a:schemeClr val="accent5">
                    <a:lumMod val="50000"/>
                  </a:schemeClr>
                </a:solidFill>
                <a:latin typeface="Constantia" panose="02030602050306030303" pitchFamily="18" charset="0"/>
              </a:rPr>
              <a:t>classrooms</a:t>
            </a:r>
          </a:p>
          <a:p>
            <a:pPr lvl="0"/>
            <a:endParaRPr lang="en-US" sz="1000" dirty="0" smtClean="0">
              <a:solidFill>
                <a:schemeClr val="accent5">
                  <a:lumMod val="50000"/>
                </a:schemeClr>
              </a:solidFill>
              <a:latin typeface="Constantia" panose="02030602050306030303" pitchFamily="18" charset="0"/>
            </a:endParaRPr>
          </a:p>
          <a:p>
            <a:pPr marL="457200" lvl="0" indent="-457200">
              <a:buFont typeface="Wingdings" panose="05000000000000000000" pitchFamily="2" charset="2"/>
              <a:buChar char="Ø"/>
            </a:pPr>
            <a:r>
              <a:rPr lang="en-US" sz="2800" dirty="0" smtClean="0">
                <a:solidFill>
                  <a:schemeClr val="accent5">
                    <a:lumMod val="50000"/>
                  </a:schemeClr>
                </a:solidFill>
                <a:latin typeface="Constantia" panose="02030602050306030303" pitchFamily="18" charset="0"/>
              </a:rPr>
              <a:t>40% say </a:t>
            </a:r>
            <a:r>
              <a:rPr lang="en-US" sz="2800" dirty="0">
                <a:solidFill>
                  <a:schemeClr val="accent5">
                    <a:lumMod val="50000"/>
                  </a:schemeClr>
                </a:solidFill>
                <a:latin typeface="Constantia" panose="02030602050306030303" pitchFamily="18" charset="0"/>
              </a:rPr>
              <a:t>students with </a:t>
            </a:r>
            <a:r>
              <a:rPr lang="en-US" sz="2800" dirty="0" smtClean="0">
                <a:solidFill>
                  <a:schemeClr val="accent5">
                    <a:lumMod val="50000"/>
                  </a:schemeClr>
                </a:solidFill>
                <a:latin typeface="Constantia" panose="02030602050306030303" pitchFamily="18" charset="0"/>
              </a:rPr>
              <a:t>disabilities often </a:t>
            </a:r>
            <a:r>
              <a:rPr lang="en-US" sz="2800" dirty="0">
                <a:solidFill>
                  <a:schemeClr val="accent5">
                    <a:lumMod val="50000"/>
                  </a:schemeClr>
                </a:solidFill>
                <a:latin typeface="Constantia" panose="02030602050306030303" pitchFamily="18" charset="0"/>
              </a:rPr>
              <a:t>experience failure and frustration in </a:t>
            </a:r>
            <a:r>
              <a:rPr lang="en-US" sz="2800" dirty="0" smtClean="0">
                <a:solidFill>
                  <a:schemeClr val="accent5">
                    <a:lumMod val="50000"/>
                  </a:schemeClr>
                </a:solidFill>
                <a:latin typeface="Constantia" panose="02030602050306030303" pitchFamily="18" charset="0"/>
              </a:rPr>
              <a:t>gen ed</a:t>
            </a:r>
          </a:p>
          <a:p>
            <a:pPr lvl="0"/>
            <a:r>
              <a:rPr lang="en-US" sz="1000" dirty="0" smtClean="0">
                <a:solidFill>
                  <a:schemeClr val="accent5">
                    <a:lumMod val="50000"/>
                  </a:schemeClr>
                </a:solidFill>
                <a:latin typeface="Constantia" panose="02030602050306030303" pitchFamily="18" charset="0"/>
              </a:rPr>
              <a:t> </a:t>
            </a:r>
          </a:p>
          <a:p>
            <a:pPr marL="457200" lvl="0" indent="-457200">
              <a:buFont typeface="Wingdings" panose="05000000000000000000" pitchFamily="2" charset="2"/>
              <a:buChar char="Ø"/>
            </a:pPr>
            <a:r>
              <a:rPr lang="en-US" sz="2800" dirty="0" smtClean="0">
                <a:solidFill>
                  <a:schemeClr val="accent5">
                    <a:lumMod val="50000"/>
                  </a:schemeClr>
                </a:solidFill>
                <a:latin typeface="Constantia" panose="02030602050306030303" pitchFamily="18" charset="0"/>
              </a:rPr>
              <a:t>77% </a:t>
            </a:r>
            <a:r>
              <a:rPr lang="en-US" sz="2800" dirty="0">
                <a:solidFill>
                  <a:schemeClr val="accent5">
                    <a:lumMod val="50000"/>
                  </a:schemeClr>
                </a:solidFill>
                <a:latin typeface="Constantia" panose="02030602050306030303" pitchFamily="18" charset="0"/>
              </a:rPr>
              <a:t>believe students with disabilities who </a:t>
            </a:r>
            <a:r>
              <a:rPr lang="en-US" sz="2800" dirty="0" smtClean="0">
                <a:solidFill>
                  <a:schemeClr val="accent5">
                    <a:lumMod val="50000"/>
                  </a:schemeClr>
                </a:solidFill>
                <a:latin typeface="Constantia" panose="02030602050306030303" pitchFamily="18" charset="0"/>
              </a:rPr>
              <a:t>have </a:t>
            </a:r>
            <a:r>
              <a:rPr lang="en-US" sz="2800" dirty="0">
                <a:solidFill>
                  <a:schemeClr val="accent5">
                    <a:lumMod val="50000"/>
                  </a:schemeClr>
                </a:solidFill>
                <a:latin typeface="Constantia" panose="02030602050306030303" pitchFamily="18" charset="0"/>
              </a:rPr>
              <a:t>behavior challenges disrupt the learning of other </a:t>
            </a:r>
            <a:r>
              <a:rPr lang="en-US" sz="2800" dirty="0" smtClean="0">
                <a:solidFill>
                  <a:schemeClr val="accent5">
                    <a:lumMod val="50000"/>
                  </a:schemeClr>
                </a:solidFill>
                <a:latin typeface="Constantia" panose="02030602050306030303" pitchFamily="18" charset="0"/>
              </a:rPr>
              <a:t>students</a:t>
            </a:r>
            <a:endParaRPr lang="en-US" sz="2800" dirty="0">
              <a:solidFill>
                <a:schemeClr val="accent5">
                  <a:lumMod val="50000"/>
                </a:schemeClr>
              </a:solidFill>
              <a:latin typeface="Constantia" panose="02030602050306030303" pitchFamily="18" charset="0"/>
            </a:endParaRPr>
          </a:p>
          <a:p>
            <a:pPr marL="457200" lvl="0" indent="-457200">
              <a:buFont typeface="Wingdings" panose="05000000000000000000" pitchFamily="2" charset="2"/>
              <a:buChar char="Ø"/>
            </a:pPr>
            <a:endParaRPr lang="en-US" sz="2800" dirty="0"/>
          </a:p>
          <a:p>
            <a:endParaRPr lang="en-US" sz="1000" dirty="0" smtClean="0"/>
          </a:p>
        </p:txBody>
      </p:sp>
    </p:spTree>
    <p:extLst>
      <p:ext uri="{BB962C8B-B14F-4D97-AF65-F5344CB8AC3E}">
        <p14:creationId xmlns:p14="http://schemas.microsoft.com/office/powerpoint/2010/main" val="3044796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9099" y="173039"/>
            <a:ext cx="8724901" cy="1020762"/>
          </a:xfrm>
          <a:noFill/>
          <a:ln/>
        </p:spPr>
        <p:txBody>
          <a:bodyPr/>
          <a:lstStyle/>
          <a:p>
            <a:pPr algn="l"/>
            <a:r>
              <a:rPr lang="en-US" b="1" u="sng" dirty="0" smtClean="0">
                <a:solidFill>
                  <a:schemeClr val="accent5">
                    <a:lumMod val="75000"/>
                  </a:schemeClr>
                </a:solidFill>
                <a:latin typeface="Constantia" panose="02030602050306030303" pitchFamily="18" charset="0"/>
              </a:rPr>
              <a:t>Inclusive Practice</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440364" y="1143000"/>
            <a:ext cx="8305801" cy="4647426"/>
          </a:xfrm>
          <a:prstGeom prst="rect">
            <a:avLst/>
          </a:prstGeom>
          <a:noFill/>
        </p:spPr>
        <p:txBody>
          <a:bodyPr wrap="square" rtlCol="0">
            <a:spAutoFit/>
          </a:bodyPr>
          <a:lstStyle/>
          <a:p>
            <a:pPr lvl="0"/>
            <a:r>
              <a:rPr lang="en-US" sz="3200" dirty="0" smtClean="0">
                <a:solidFill>
                  <a:schemeClr val="accent5">
                    <a:lumMod val="50000"/>
                  </a:schemeClr>
                </a:solidFill>
                <a:latin typeface="Constantia" panose="02030602050306030303" pitchFamily="18" charset="0"/>
              </a:rPr>
              <a:t>Teacher recommendations:</a:t>
            </a:r>
          </a:p>
          <a:p>
            <a:pPr lvl="0"/>
            <a:endParaRPr lang="en-US" sz="1000" dirty="0">
              <a:solidFill>
                <a:schemeClr val="accent5">
                  <a:lumMod val="50000"/>
                </a:schemeClr>
              </a:solidFill>
              <a:latin typeface="Constantia" panose="02030602050306030303" pitchFamily="18" charset="0"/>
            </a:endParaRPr>
          </a:p>
          <a:p>
            <a:pPr marL="741363" indent="-393700">
              <a:buFont typeface="+mj-lt"/>
              <a:buAutoNum type="arabicPeriod"/>
            </a:pPr>
            <a:r>
              <a:rPr lang="en-US" sz="2800" dirty="0" smtClean="0">
                <a:solidFill>
                  <a:schemeClr val="accent5">
                    <a:lumMod val="50000"/>
                  </a:schemeClr>
                </a:solidFill>
                <a:latin typeface="Constantia" panose="02030602050306030303" pitchFamily="18" charset="0"/>
              </a:rPr>
              <a:t>Develop </a:t>
            </a:r>
            <a:r>
              <a:rPr lang="en-US" sz="2800" dirty="0">
                <a:solidFill>
                  <a:schemeClr val="accent5">
                    <a:lumMod val="50000"/>
                  </a:schemeClr>
                </a:solidFill>
                <a:latin typeface="Constantia" panose="02030602050306030303" pitchFamily="18" charset="0"/>
              </a:rPr>
              <a:t>a clear plan </a:t>
            </a:r>
            <a:r>
              <a:rPr lang="en-US" sz="2800" dirty="0" smtClean="0">
                <a:solidFill>
                  <a:schemeClr val="accent5">
                    <a:lumMod val="50000"/>
                  </a:schemeClr>
                </a:solidFill>
                <a:latin typeface="Constantia" panose="02030602050306030303" pitchFamily="18" charset="0"/>
              </a:rPr>
              <a:t>to </a:t>
            </a:r>
            <a:r>
              <a:rPr lang="en-US" sz="2800" dirty="0">
                <a:solidFill>
                  <a:schemeClr val="accent5">
                    <a:lumMod val="50000"/>
                  </a:schemeClr>
                </a:solidFill>
                <a:latin typeface="Constantia" panose="02030602050306030303" pitchFamily="18" charset="0"/>
              </a:rPr>
              <a:t>ensure students succeed in inclusive </a:t>
            </a:r>
            <a:r>
              <a:rPr lang="en-US" sz="2800" dirty="0" smtClean="0">
                <a:solidFill>
                  <a:schemeClr val="accent5">
                    <a:lumMod val="50000"/>
                  </a:schemeClr>
                </a:solidFill>
                <a:latin typeface="Constantia" panose="02030602050306030303" pitchFamily="18" charset="0"/>
              </a:rPr>
              <a:t>settings </a:t>
            </a:r>
          </a:p>
          <a:p>
            <a:pPr marL="741363" indent="-393700"/>
            <a:endParaRPr lang="en-US" sz="1000" dirty="0">
              <a:solidFill>
                <a:schemeClr val="accent5">
                  <a:lumMod val="50000"/>
                </a:schemeClr>
              </a:solidFill>
              <a:latin typeface="Constantia" panose="02030602050306030303" pitchFamily="18" charset="0"/>
            </a:endParaRPr>
          </a:p>
          <a:p>
            <a:pPr marL="741363" lvl="0" indent="-393700">
              <a:buFont typeface="+mj-lt"/>
              <a:buAutoNum type="arabicPeriod" startAt="2"/>
            </a:pPr>
            <a:r>
              <a:rPr lang="en-US" sz="2800" dirty="0" smtClean="0">
                <a:solidFill>
                  <a:schemeClr val="accent5">
                    <a:lumMod val="50000"/>
                  </a:schemeClr>
                </a:solidFill>
                <a:latin typeface="Constantia" panose="02030602050306030303" pitchFamily="18" charset="0"/>
              </a:rPr>
              <a:t>Provide additional </a:t>
            </a:r>
            <a:r>
              <a:rPr lang="en-US" sz="2800" dirty="0">
                <a:solidFill>
                  <a:schemeClr val="accent5">
                    <a:lumMod val="50000"/>
                  </a:schemeClr>
                </a:solidFill>
                <a:latin typeface="Constantia" panose="02030602050306030303" pitchFamily="18" charset="0"/>
              </a:rPr>
              <a:t>staff to support inclusive </a:t>
            </a:r>
            <a:r>
              <a:rPr lang="en-US" sz="2800" dirty="0" smtClean="0">
                <a:solidFill>
                  <a:schemeClr val="accent5">
                    <a:lumMod val="50000"/>
                  </a:schemeClr>
                </a:solidFill>
                <a:latin typeface="Constantia" panose="02030602050306030303" pitchFamily="18" charset="0"/>
              </a:rPr>
              <a:t>practices</a:t>
            </a:r>
          </a:p>
          <a:p>
            <a:pPr marL="741363" lvl="0" indent="-393700"/>
            <a:endParaRPr lang="en-US" sz="1000" dirty="0">
              <a:solidFill>
                <a:schemeClr val="accent5">
                  <a:lumMod val="50000"/>
                </a:schemeClr>
              </a:solidFill>
              <a:latin typeface="Constantia" panose="02030602050306030303" pitchFamily="18" charset="0"/>
            </a:endParaRPr>
          </a:p>
          <a:p>
            <a:pPr marL="741363" lvl="0" indent="-393700">
              <a:buFont typeface="+mj-lt"/>
              <a:buAutoNum type="arabicPeriod" startAt="3"/>
            </a:pPr>
            <a:r>
              <a:rPr lang="en-US" sz="2800" dirty="0" smtClean="0">
                <a:solidFill>
                  <a:schemeClr val="accent5">
                    <a:lumMod val="50000"/>
                  </a:schemeClr>
                </a:solidFill>
                <a:latin typeface="Constantia" panose="02030602050306030303" pitchFamily="18" charset="0"/>
              </a:rPr>
              <a:t>Offer more </a:t>
            </a:r>
            <a:r>
              <a:rPr lang="en-US" sz="2800" dirty="0">
                <a:solidFill>
                  <a:schemeClr val="accent5">
                    <a:lumMod val="50000"/>
                  </a:schemeClr>
                </a:solidFill>
                <a:latin typeface="Constantia" panose="02030602050306030303" pitchFamily="18" charset="0"/>
              </a:rPr>
              <a:t>training to staff </a:t>
            </a:r>
            <a:r>
              <a:rPr lang="en-US" sz="2800" dirty="0" smtClean="0">
                <a:solidFill>
                  <a:schemeClr val="accent5">
                    <a:lumMod val="50000"/>
                  </a:schemeClr>
                </a:solidFill>
                <a:latin typeface="Constantia" panose="02030602050306030303" pitchFamily="18" charset="0"/>
              </a:rPr>
              <a:t>about educating students </a:t>
            </a:r>
            <a:r>
              <a:rPr lang="en-US" sz="2800" dirty="0">
                <a:solidFill>
                  <a:schemeClr val="accent5">
                    <a:lumMod val="50000"/>
                  </a:schemeClr>
                </a:solidFill>
                <a:latin typeface="Constantia" panose="02030602050306030303" pitchFamily="18" charset="0"/>
              </a:rPr>
              <a:t>with </a:t>
            </a:r>
            <a:r>
              <a:rPr lang="en-US" sz="2800" dirty="0" smtClean="0">
                <a:solidFill>
                  <a:schemeClr val="accent5">
                    <a:lumMod val="50000"/>
                  </a:schemeClr>
                </a:solidFill>
                <a:latin typeface="Constantia" panose="02030602050306030303" pitchFamily="18" charset="0"/>
              </a:rPr>
              <a:t>disabilities </a:t>
            </a:r>
          </a:p>
          <a:p>
            <a:pPr marL="741363" lvl="0" indent="-393700"/>
            <a:endParaRPr lang="en-US" sz="1000" dirty="0">
              <a:solidFill>
                <a:schemeClr val="accent5">
                  <a:lumMod val="50000"/>
                </a:schemeClr>
              </a:solidFill>
              <a:latin typeface="Constantia" panose="02030602050306030303" pitchFamily="18" charset="0"/>
            </a:endParaRPr>
          </a:p>
          <a:p>
            <a:pPr marL="741363" lvl="0" indent="-393700">
              <a:buFont typeface="+mj-lt"/>
              <a:buAutoNum type="arabicPeriod" startAt="4"/>
            </a:pPr>
            <a:r>
              <a:rPr lang="en-US" sz="2800" dirty="0" smtClean="0">
                <a:solidFill>
                  <a:schemeClr val="accent5">
                    <a:lumMod val="50000"/>
                  </a:schemeClr>
                </a:solidFill>
                <a:latin typeface="Constantia" panose="02030602050306030303" pitchFamily="18" charset="0"/>
              </a:rPr>
              <a:t>Provide full inclusion for only those students it is appropriate for</a:t>
            </a:r>
            <a:endParaRPr lang="en-US" sz="2800" dirty="0">
              <a:solidFill>
                <a:schemeClr val="accent5">
                  <a:lumMod val="50000"/>
                </a:schemeClr>
              </a:solidFill>
              <a:latin typeface="Constantia" panose="0203060205030603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113" y="304800"/>
            <a:ext cx="2933699" cy="1427161"/>
          </a:xfrm>
          <a:prstGeom prst="rect">
            <a:avLst/>
          </a:prstGeom>
          <a:solidFill>
            <a:schemeClr val="accent6">
              <a:lumMod val="40000"/>
              <a:lumOff val="60000"/>
            </a:schemeClr>
          </a:solidFill>
        </p:spPr>
      </p:pic>
    </p:spTree>
    <p:extLst>
      <p:ext uri="{BB962C8B-B14F-4D97-AF65-F5344CB8AC3E}">
        <p14:creationId xmlns:p14="http://schemas.microsoft.com/office/powerpoint/2010/main" val="3104116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7086600" cy="1143000"/>
          </a:xfrm>
        </p:spPr>
        <p:txBody>
          <a:bodyPr>
            <a:noAutofit/>
          </a:bodyPr>
          <a:lstStyle/>
          <a:p>
            <a:pPr algn="l"/>
            <a:r>
              <a:rPr lang="en-US" b="1" u="sng" dirty="0" smtClean="0">
                <a:solidFill>
                  <a:schemeClr val="accent5">
                    <a:lumMod val="75000"/>
                  </a:schemeClr>
                </a:solidFill>
                <a:latin typeface="Constantia" panose="02030602050306030303" pitchFamily="18" charset="0"/>
              </a:rPr>
              <a:t>Discussion Questions</a:t>
            </a:r>
            <a:endParaRPr lang="en-US" sz="3600" b="1" i="1" dirty="0">
              <a:solidFill>
                <a:schemeClr val="accent5">
                  <a:lumMod val="75000"/>
                </a:schemeClr>
              </a:solidFill>
              <a:latin typeface="Constantia" panose="02030602050306030303" pitchFamily="18" charset="0"/>
            </a:endParaRPr>
          </a:p>
        </p:txBody>
      </p:sp>
      <p:sp>
        <p:nvSpPr>
          <p:cNvPr id="2" name="Content Placeholder 1"/>
          <p:cNvSpPr>
            <a:spLocks noGrp="1"/>
          </p:cNvSpPr>
          <p:nvPr>
            <p:ph idx="1"/>
          </p:nvPr>
        </p:nvSpPr>
        <p:spPr>
          <a:xfrm>
            <a:off x="381000" y="1371600"/>
            <a:ext cx="8534400" cy="1219200"/>
          </a:xfrm>
        </p:spPr>
        <p:txBody>
          <a:bodyPr>
            <a:noAutofit/>
          </a:bodyPr>
          <a:lstStyle/>
          <a:p>
            <a:pPr marL="742950" indent="-514350">
              <a:buClr>
                <a:schemeClr val="accent5">
                  <a:lumMod val="50000"/>
                </a:schemeClr>
              </a:buClr>
              <a:buFont typeface="+mj-lt"/>
              <a:buAutoNum type="arabicPeriod"/>
            </a:pPr>
            <a:r>
              <a:rPr lang="en-US" dirty="0" smtClean="0">
                <a:solidFill>
                  <a:schemeClr val="accent5">
                    <a:lumMod val="50000"/>
                  </a:schemeClr>
                </a:solidFill>
                <a:latin typeface="Constantia" panose="02030602050306030303" pitchFamily="18" charset="0"/>
              </a:rPr>
              <a:t>What questions does this            information raise? </a:t>
            </a:r>
          </a:p>
          <a:p>
            <a:pPr marL="742950" indent="-514350">
              <a:buClr>
                <a:schemeClr val="accent5">
                  <a:lumMod val="50000"/>
                </a:schemeClr>
              </a:buClr>
              <a:buFont typeface="+mj-lt"/>
              <a:buAutoNum type="arabicPeriod"/>
            </a:pPr>
            <a:r>
              <a:rPr lang="en-US" dirty="0" smtClean="0">
                <a:solidFill>
                  <a:schemeClr val="accent5">
                    <a:lumMod val="50000"/>
                  </a:schemeClr>
                </a:solidFill>
                <a:latin typeface="Constantia" panose="02030602050306030303" pitchFamily="18" charset="0"/>
              </a:rPr>
              <a:t>How can this information be used to improve delivery of special education services…</a:t>
            </a:r>
          </a:p>
          <a:p>
            <a:pPr marL="1435100" lvl="1" indent="-457200">
              <a:buClr>
                <a:schemeClr val="accent5">
                  <a:lumMod val="50000"/>
                </a:schemeClr>
              </a:buClr>
              <a:buFont typeface="Arial" panose="020B0604020202020204" pitchFamily="34" charset="0"/>
              <a:buChar char="•"/>
            </a:pPr>
            <a:r>
              <a:rPr lang="en-US" dirty="0" smtClean="0">
                <a:solidFill>
                  <a:schemeClr val="accent5">
                    <a:lumMod val="50000"/>
                  </a:schemeClr>
                </a:solidFill>
                <a:latin typeface="Constantia" panose="02030602050306030303" pitchFamily="18" charset="0"/>
              </a:rPr>
              <a:t>By school staff (e.g., administrators, problem-solving teams, educators)?</a:t>
            </a:r>
          </a:p>
          <a:p>
            <a:pPr marL="1435100" lvl="1" indent="-457200">
              <a:buClr>
                <a:schemeClr val="accent5">
                  <a:lumMod val="50000"/>
                </a:schemeClr>
              </a:buClr>
              <a:buFont typeface="Arial" panose="020B0604020202020204" pitchFamily="34" charset="0"/>
              <a:buChar char="•"/>
            </a:pPr>
            <a:r>
              <a:rPr lang="en-US" dirty="0" smtClean="0">
                <a:solidFill>
                  <a:schemeClr val="accent5">
                    <a:lumMod val="50000"/>
                  </a:schemeClr>
                </a:solidFill>
                <a:latin typeface="Constantia" panose="02030602050306030303" pitchFamily="18" charset="0"/>
              </a:rPr>
              <a:t>By district staff (e.g., implementation specialists, consulting teachers, leadership)?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66700"/>
            <a:ext cx="2133600" cy="2133600"/>
          </a:xfrm>
          <a:prstGeom prst="rect">
            <a:avLst/>
          </a:prstGeom>
        </p:spPr>
      </p:pic>
    </p:spTree>
    <p:extLst>
      <p:ext uri="{BB962C8B-B14F-4D97-AF65-F5344CB8AC3E}">
        <p14:creationId xmlns:p14="http://schemas.microsoft.com/office/powerpoint/2010/main" val="2223934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09600"/>
            <a:ext cx="2667000" cy="1219200"/>
          </a:xfrm>
        </p:spPr>
        <p:txBody>
          <a:bodyPr>
            <a:noAutofit/>
          </a:bodyPr>
          <a:lstStyle/>
          <a:p>
            <a:r>
              <a:rPr lang="en-US" sz="4200" dirty="0" smtClean="0">
                <a:solidFill>
                  <a:schemeClr val="accent5">
                    <a:lumMod val="75000"/>
                  </a:schemeClr>
                </a:solidFill>
                <a:latin typeface="Constantia" panose="02030602050306030303" pitchFamily="18" charset="0"/>
              </a:rPr>
              <a:t>Workload and Time</a:t>
            </a:r>
            <a:endParaRPr lang="en-US" sz="4200" dirty="0">
              <a:solidFill>
                <a:schemeClr val="accent5">
                  <a:lumMod val="75000"/>
                </a:schemeClr>
              </a:solidFill>
              <a:latin typeface="Constantia" panose="0203060205030603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609600"/>
            <a:ext cx="5224372" cy="4953000"/>
          </a:xfrm>
          <a:prstGeom prst="rect">
            <a:avLst/>
          </a:prstGeom>
        </p:spPr>
      </p:pic>
      <p:sp>
        <p:nvSpPr>
          <p:cNvPr id="5" name="TextBox 4"/>
          <p:cNvSpPr txBox="1"/>
          <p:nvPr/>
        </p:nvSpPr>
        <p:spPr>
          <a:xfrm>
            <a:off x="381000" y="2743200"/>
            <a:ext cx="2743200" cy="1631216"/>
          </a:xfrm>
          <a:prstGeom prst="rect">
            <a:avLst/>
          </a:prstGeom>
          <a:noFill/>
        </p:spPr>
        <p:txBody>
          <a:bodyPr wrap="square" rtlCol="0">
            <a:spAutoFit/>
          </a:bodyPr>
          <a:lstStyle/>
          <a:p>
            <a:r>
              <a:rPr lang="en-US" sz="2000" i="1" dirty="0" smtClean="0">
                <a:solidFill>
                  <a:schemeClr val="accent6">
                    <a:lumMod val="50000"/>
                  </a:schemeClr>
                </a:solidFill>
              </a:rPr>
              <a:t>Evaluation Question:    To what extent do educators feel their workloads are manageable?</a:t>
            </a:r>
            <a:endParaRPr lang="en-US" sz="2000" dirty="0">
              <a:solidFill>
                <a:schemeClr val="accent6">
                  <a:lumMod val="50000"/>
                </a:schemeClr>
              </a:solidFill>
            </a:endParaRPr>
          </a:p>
        </p:txBody>
      </p:sp>
    </p:spTree>
    <p:extLst>
      <p:ext uri="{BB962C8B-B14F-4D97-AF65-F5344CB8AC3E}">
        <p14:creationId xmlns:p14="http://schemas.microsoft.com/office/powerpoint/2010/main" val="2991984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0372" y="163531"/>
            <a:ext cx="8763001" cy="1147762"/>
          </a:xfrm>
          <a:noFill/>
          <a:ln/>
        </p:spPr>
        <p:txBody>
          <a:bodyPr>
            <a:noAutofit/>
          </a:bodyPr>
          <a:lstStyle/>
          <a:p>
            <a:pPr algn="l"/>
            <a:r>
              <a:rPr lang="en-US" b="1" u="sng" dirty="0" smtClean="0">
                <a:solidFill>
                  <a:schemeClr val="accent5">
                    <a:lumMod val="75000"/>
                  </a:schemeClr>
                </a:solidFill>
                <a:latin typeface="Constantia" panose="02030602050306030303" pitchFamily="18" charset="0"/>
              </a:rPr>
              <a:t>Workload and Time</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228600" y="1245324"/>
            <a:ext cx="8534400" cy="4539704"/>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solidFill>
                  <a:schemeClr val="accent5">
                    <a:lumMod val="50000"/>
                  </a:schemeClr>
                </a:solidFill>
                <a:latin typeface="Constantia" panose="02030602050306030303" pitchFamily="18" charset="0"/>
              </a:rPr>
              <a:t>Most teach 25+ students</a:t>
            </a:r>
          </a:p>
          <a:p>
            <a:pPr marL="347663"/>
            <a:endParaRPr lang="en-US" sz="500" dirty="0" smtClean="0">
              <a:solidFill>
                <a:schemeClr val="accent5">
                  <a:lumMod val="50000"/>
                </a:schemeClr>
              </a:solidFill>
              <a:latin typeface="Constantia" panose="02030602050306030303" pitchFamily="18" charset="0"/>
            </a:endParaRPr>
          </a:p>
          <a:p>
            <a:pPr marL="914400" lvl="1" indent="-287338">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53% of SPED and 36% of gen ed teachers have 10+ students who belong to 2+ spec pops</a:t>
            </a:r>
          </a:p>
          <a:p>
            <a:pPr marL="914400" lvl="1" indent="-287338"/>
            <a:endParaRPr lang="en-US" sz="500" dirty="0" smtClean="0">
              <a:solidFill>
                <a:schemeClr val="accent5">
                  <a:lumMod val="50000"/>
                </a:schemeClr>
              </a:solidFill>
              <a:latin typeface="Constantia" panose="02030602050306030303" pitchFamily="18" charset="0"/>
            </a:endParaRPr>
          </a:p>
          <a:p>
            <a:pPr marL="914400" lvl="1" indent="-287338">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27% teach 10+ students with multiple disabilities: 69% among special educators in non-teaching roles </a:t>
            </a:r>
          </a:p>
          <a:p>
            <a:pPr marL="804863" lvl="1"/>
            <a:endParaRPr lang="en-US" sz="1000" dirty="0" smtClean="0">
              <a:solidFill>
                <a:schemeClr val="accent5">
                  <a:lumMod val="50000"/>
                </a:schemeClr>
              </a:solidFill>
              <a:latin typeface="Constantia" panose="02030602050306030303" pitchFamily="18" charset="0"/>
            </a:endParaRPr>
          </a:p>
          <a:p>
            <a:pPr marL="457200" indent="-457200">
              <a:buFont typeface="Wingdings" panose="05000000000000000000" pitchFamily="2" charset="2"/>
              <a:buChar char="Ø"/>
            </a:pPr>
            <a:r>
              <a:rPr lang="en-US" sz="3200" dirty="0" smtClean="0">
                <a:solidFill>
                  <a:schemeClr val="accent5">
                    <a:lumMod val="50000"/>
                  </a:schemeClr>
                </a:solidFill>
                <a:latin typeface="Constantia" panose="02030602050306030303" pitchFamily="18" charset="0"/>
              </a:rPr>
              <a:t>51% of special educators case manage 20+ students</a:t>
            </a:r>
          </a:p>
          <a:p>
            <a:pPr marL="347663"/>
            <a:endParaRPr lang="en-US" sz="500" dirty="0" smtClean="0">
              <a:solidFill>
                <a:schemeClr val="accent5">
                  <a:lumMod val="50000"/>
                </a:schemeClr>
              </a:solidFill>
              <a:latin typeface="Constantia" panose="02030602050306030303" pitchFamily="18" charset="0"/>
            </a:endParaRPr>
          </a:p>
          <a:p>
            <a:pPr marL="1262063" lvl="1" indent="-457200">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One-fifth with multiple disabilities</a:t>
            </a:r>
            <a:endParaRPr lang="en-US" sz="2800" dirty="0">
              <a:solidFill>
                <a:schemeClr val="accent5">
                  <a:lumMod val="50000"/>
                </a:schemeClr>
              </a:solidFill>
              <a:latin typeface="Constantia" panose="020306020503060303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113" y="229500"/>
            <a:ext cx="2960687" cy="1297899"/>
          </a:xfrm>
          <a:prstGeom prst="rect">
            <a:avLst/>
          </a:prstGeom>
        </p:spPr>
      </p:pic>
    </p:spTree>
    <p:extLst>
      <p:ext uri="{BB962C8B-B14F-4D97-AF65-F5344CB8AC3E}">
        <p14:creationId xmlns:p14="http://schemas.microsoft.com/office/powerpoint/2010/main" val="3743307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graphicFrame>
        <p:nvGraphicFramePr>
          <p:cNvPr id="10" name="Chart 9"/>
          <p:cNvGraphicFramePr/>
          <p:nvPr>
            <p:extLst>
              <p:ext uri="{D42A27DB-BD31-4B8C-83A1-F6EECF244321}">
                <p14:modId xmlns:p14="http://schemas.microsoft.com/office/powerpoint/2010/main" val="1011888434"/>
              </p:ext>
            </p:extLst>
          </p:nvPr>
        </p:nvGraphicFramePr>
        <p:xfrm>
          <a:off x="304800" y="228601"/>
          <a:ext cx="8381999"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0603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graphicFrame>
        <p:nvGraphicFramePr>
          <p:cNvPr id="8" name="Chart 7"/>
          <p:cNvGraphicFramePr/>
          <p:nvPr>
            <p:extLst>
              <p:ext uri="{D42A27DB-BD31-4B8C-83A1-F6EECF244321}">
                <p14:modId xmlns:p14="http://schemas.microsoft.com/office/powerpoint/2010/main" val="2602534125"/>
              </p:ext>
            </p:extLst>
          </p:nvPr>
        </p:nvGraphicFramePr>
        <p:xfrm>
          <a:off x="587375" y="228600"/>
          <a:ext cx="81534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937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0"/>
            <a:ext cx="8915399" cy="1009422"/>
          </a:xfrm>
          <a:noFill/>
          <a:ln/>
        </p:spPr>
        <p:txBody>
          <a:bodyPr>
            <a:noAutofit/>
          </a:bodyPr>
          <a:lstStyle/>
          <a:p>
            <a:pPr algn="l"/>
            <a:r>
              <a:rPr lang="en-US" b="1" u="sng" dirty="0" smtClean="0">
                <a:solidFill>
                  <a:schemeClr val="accent5">
                    <a:lumMod val="75000"/>
                  </a:schemeClr>
                </a:solidFill>
                <a:latin typeface="Constantia" panose="02030602050306030303" pitchFamily="18" charset="0"/>
              </a:rPr>
              <a:t>Workload and Time</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228600" y="999103"/>
            <a:ext cx="8610600" cy="4801314"/>
          </a:xfrm>
          <a:prstGeom prst="rect">
            <a:avLst/>
          </a:prstGeom>
          <a:noFill/>
        </p:spPr>
        <p:txBody>
          <a:bodyPr wrap="square" rtlCol="0">
            <a:spAutoFit/>
          </a:bodyPr>
          <a:lstStyle/>
          <a:p>
            <a:pPr marL="169863"/>
            <a:r>
              <a:rPr lang="en-US" sz="3200" dirty="0">
                <a:solidFill>
                  <a:schemeClr val="accent5">
                    <a:lumMod val="50000"/>
                  </a:schemeClr>
                </a:solidFill>
                <a:latin typeface="Constantia" panose="02030602050306030303" pitchFamily="18" charset="0"/>
              </a:rPr>
              <a:t>Teacher </a:t>
            </a:r>
            <a:r>
              <a:rPr lang="en-US" sz="3200" dirty="0" smtClean="0">
                <a:solidFill>
                  <a:schemeClr val="accent5">
                    <a:lumMod val="50000"/>
                  </a:schemeClr>
                </a:solidFill>
                <a:latin typeface="Constantia" panose="02030602050306030303" pitchFamily="18" charset="0"/>
              </a:rPr>
              <a:t>recommendations:</a:t>
            </a:r>
          </a:p>
          <a:p>
            <a:pPr marL="347663"/>
            <a:endParaRPr lang="en-US" sz="1000" dirty="0" smtClean="0">
              <a:solidFill>
                <a:schemeClr val="accent5">
                  <a:lumMod val="50000"/>
                </a:schemeClr>
              </a:solidFill>
              <a:latin typeface="Constantia" panose="02030602050306030303" pitchFamily="18" charset="0"/>
            </a:endParaRPr>
          </a:p>
          <a:p>
            <a:pPr marL="862013" indent="-514350">
              <a:buFont typeface="+mj-lt"/>
              <a:buAutoNum type="arabicPeriod"/>
            </a:pPr>
            <a:r>
              <a:rPr lang="en-US" sz="2800" dirty="0" smtClean="0">
                <a:solidFill>
                  <a:schemeClr val="accent5">
                    <a:lumMod val="50000"/>
                  </a:schemeClr>
                </a:solidFill>
                <a:latin typeface="Constantia" panose="02030602050306030303" pitchFamily="18" charset="0"/>
              </a:rPr>
              <a:t>Efficient scheduling &amp; increased planning time</a:t>
            </a:r>
          </a:p>
          <a:p>
            <a:pPr marL="347663"/>
            <a:endParaRPr lang="en-US" sz="1000" dirty="0">
              <a:solidFill>
                <a:schemeClr val="accent5">
                  <a:lumMod val="50000"/>
                </a:schemeClr>
              </a:solidFill>
              <a:latin typeface="Constantia" panose="02030602050306030303" pitchFamily="18" charset="0"/>
            </a:endParaRPr>
          </a:p>
          <a:p>
            <a:pPr marL="862013" indent="-514350">
              <a:buFont typeface="+mj-lt"/>
              <a:buAutoNum type="arabicPeriod" startAt="2"/>
            </a:pPr>
            <a:r>
              <a:rPr lang="en-US" sz="2800" dirty="0" smtClean="0">
                <a:solidFill>
                  <a:schemeClr val="accent5">
                    <a:lumMod val="50000"/>
                  </a:schemeClr>
                </a:solidFill>
                <a:latin typeface="Constantia" panose="02030602050306030303" pitchFamily="18" charset="0"/>
              </a:rPr>
              <a:t>Reduction of demands not related to teaching</a:t>
            </a:r>
          </a:p>
          <a:p>
            <a:pPr marL="347663"/>
            <a:endParaRPr lang="en-US" sz="1000" dirty="0" smtClean="0">
              <a:solidFill>
                <a:schemeClr val="accent5">
                  <a:lumMod val="50000"/>
                </a:schemeClr>
              </a:solidFill>
              <a:latin typeface="Constantia" panose="02030602050306030303" pitchFamily="18" charset="0"/>
            </a:endParaRPr>
          </a:p>
          <a:p>
            <a:pPr marL="862013" indent="-514350">
              <a:buFont typeface="+mj-lt"/>
              <a:buAutoNum type="arabicPeriod" startAt="3"/>
            </a:pPr>
            <a:r>
              <a:rPr lang="en-US" sz="2800" dirty="0" smtClean="0">
                <a:solidFill>
                  <a:schemeClr val="accent5">
                    <a:lumMod val="50000"/>
                  </a:schemeClr>
                </a:solidFill>
                <a:latin typeface="Constantia" panose="02030602050306030303" pitchFamily="18" charset="0"/>
              </a:rPr>
              <a:t>Refine push-in support: less distracting, more integrated</a:t>
            </a:r>
          </a:p>
          <a:p>
            <a:pPr marL="347663"/>
            <a:endParaRPr lang="en-US" sz="1000" dirty="0" smtClean="0">
              <a:solidFill>
                <a:schemeClr val="accent5">
                  <a:lumMod val="50000"/>
                </a:schemeClr>
              </a:solidFill>
              <a:latin typeface="Constantia" panose="02030602050306030303" pitchFamily="18" charset="0"/>
            </a:endParaRPr>
          </a:p>
          <a:p>
            <a:pPr marL="862013" indent="-514350">
              <a:buFont typeface="+mj-lt"/>
              <a:buAutoNum type="arabicPeriod" startAt="4"/>
            </a:pPr>
            <a:r>
              <a:rPr lang="en-US" sz="2800" dirty="0" smtClean="0">
                <a:solidFill>
                  <a:schemeClr val="accent5">
                    <a:lumMod val="50000"/>
                  </a:schemeClr>
                </a:solidFill>
                <a:latin typeface="Constantia" panose="02030602050306030303" pitchFamily="18" charset="0"/>
              </a:rPr>
              <a:t>More resources &amp; support to meet wide-ranging needs of students</a:t>
            </a:r>
          </a:p>
          <a:p>
            <a:pPr marL="347663"/>
            <a:endParaRPr lang="en-US" sz="1000" dirty="0" smtClean="0">
              <a:solidFill>
                <a:schemeClr val="accent5">
                  <a:lumMod val="50000"/>
                </a:schemeClr>
              </a:solidFill>
              <a:latin typeface="Constantia" panose="02030602050306030303" pitchFamily="18" charset="0"/>
            </a:endParaRPr>
          </a:p>
          <a:p>
            <a:pPr marL="862013" indent="-514350">
              <a:buFont typeface="+mj-lt"/>
              <a:buAutoNum type="arabicPeriod" startAt="5"/>
            </a:pPr>
            <a:r>
              <a:rPr lang="en-US" sz="2800" dirty="0" smtClean="0">
                <a:solidFill>
                  <a:schemeClr val="accent5">
                    <a:lumMod val="50000"/>
                  </a:schemeClr>
                </a:solidFill>
                <a:latin typeface="Constantia" panose="02030602050306030303" pitchFamily="18" charset="0"/>
              </a:rPr>
              <a:t>Increased collaboration between gen ed and SPED teachers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99" y="173039"/>
            <a:ext cx="2933699" cy="1427161"/>
          </a:xfrm>
          <a:prstGeom prst="rect">
            <a:avLst/>
          </a:prstGeom>
        </p:spPr>
      </p:pic>
    </p:spTree>
    <p:extLst>
      <p:ext uri="{BB962C8B-B14F-4D97-AF65-F5344CB8AC3E}">
        <p14:creationId xmlns:p14="http://schemas.microsoft.com/office/powerpoint/2010/main" val="3187253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0998" y="152400"/>
            <a:ext cx="8763001" cy="1009422"/>
          </a:xfrm>
          <a:noFill/>
          <a:ln/>
        </p:spPr>
        <p:txBody>
          <a:bodyPr>
            <a:noAutofit/>
          </a:bodyPr>
          <a:lstStyle/>
          <a:p>
            <a:pPr algn="l"/>
            <a:r>
              <a:rPr lang="en-US" b="1" u="sng" dirty="0" smtClean="0">
                <a:solidFill>
                  <a:schemeClr val="accent5">
                    <a:lumMod val="75000"/>
                  </a:schemeClr>
                </a:solidFill>
                <a:latin typeface="Constantia" panose="02030602050306030303" pitchFamily="18" charset="0"/>
              </a:rPr>
              <a:t>Workload and Time</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228600" y="999103"/>
            <a:ext cx="8610600" cy="4247317"/>
          </a:xfrm>
          <a:prstGeom prst="rect">
            <a:avLst/>
          </a:prstGeom>
          <a:noFill/>
        </p:spPr>
        <p:txBody>
          <a:bodyPr wrap="square" rtlCol="0">
            <a:spAutoFit/>
          </a:bodyPr>
          <a:lstStyle/>
          <a:p>
            <a:pPr marL="169863"/>
            <a:r>
              <a:rPr lang="en-US" sz="3200" dirty="0" smtClean="0">
                <a:solidFill>
                  <a:schemeClr val="accent5">
                    <a:lumMod val="50000"/>
                  </a:schemeClr>
                </a:solidFill>
                <a:latin typeface="Constantia" panose="02030602050306030303" pitchFamily="18" charset="0"/>
              </a:rPr>
              <a:t>Special Educator recommendations:</a:t>
            </a:r>
          </a:p>
          <a:p>
            <a:pPr marL="347663"/>
            <a:endParaRPr lang="en-US" sz="1000" dirty="0" smtClean="0">
              <a:solidFill>
                <a:schemeClr val="accent5">
                  <a:lumMod val="50000"/>
                </a:schemeClr>
              </a:solidFill>
              <a:latin typeface="Constantia" panose="02030602050306030303" pitchFamily="18" charset="0"/>
            </a:endParaRPr>
          </a:p>
          <a:p>
            <a:pPr marL="862013" indent="-514350">
              <a:buFont typeface="+mj-lt"/>
              <a:buAutoNum type="arabicPeriod"/>
            </a:pPr>
            <a:r>
              <a:rPr lang="en-US" sz="2800" dirty="0" smtClean="0">
                <a:solidFill>
                  <a:schemeClr val="accent5">
                    <a:lumMod val="50000"/>
                  </a:schemeClr>
                </a:solidFill>
                <a:latin typeface="Constantia" panose="02030602050306030303" pitchFamily="18" charset="0"/>
              </a:rPr>
              <a:t>Assign caseloads based on student needs rather than number of students CMs expected to serve</a:t>
            </a:r>
          </a:p>
          <a:p>
            <a:pPr marL="347663"/>
            <a:endParaRPr lang="en-US" sz="1000" dirty="0">
              <a:solidFill>
                <a:schemeClr val="accent5">
                  <a:lumMod val="50000"/>
                </a:schemeClr>
              </a:solidFill>
              <a:latin typeface="Constantia" panose="02030602050306030303" pitchFamily="18" charset="0"/>
            </a:endParaRPr>
          </a:p>
          <a:p>
            <a:pPr marL="862013" indent="-514350">
              <a:buFont typeface="+mj-lt"/>
              <a:buAutoNum type="arabicPeriod" startAt="2"/>
            </a:pPr>
            <a:r>
              <a:rPr lang="en-US" sz="2800" dirty="0" smtClean="0">
                <a:solidFill>
                  <a:schemeClr val="accent5">
                    <a:lumMod val="50000"/>
                  </a:schemeClr>
                </a:solidFill>
                <a:latin typeface="Constantia" panose="02030602050306030303" pitchFamily="18" charset="0"/>
              </a:rPr>
              <a:t>Increase amount of accessible curriculum – less reliance on SPED staff adapting existing curriculum</a:t>
            </a:r>
          </a:p>
          <a:p>
            <a:pPr marL="347663"/>
            <a:endParaRPr lang="en-US" sz="1000" dirty="0" smtClean="0">
              <a:solidFill>
                <a:schemeClr val="accent5">
                  <a:lumMod val="50000"/>
                </a:schemeClr>
              </a:solidFill>
              <a:latin typeface="Constantia" panose="02030602050306030303" pitchFamily="18" charset="0"/>
            </a:endParaRPr>
          </a:p>
          <a:p>
            <a:pPr marL="862013" indent="-514350">
              <a:buFont typeface="+mj-lt"/>
              <a:buAutoNum type="arabicPeriod" startAt="2"/>
            </a:pPr>
            <a:r>
              <a:rPr lang="en-US" sz="2800" dirty="0">
                <a:solidFill>
                  <a:schemeClr val="accent5">
                    <a:lumMod val="50000"/>
                  </a:schemeClr>
                </a:solidFill>
                <a:latin typeface="Constantia" panose="02030602050306030303" pitchFamily="18" charset="0"/>
              </a:rPr>
              <a:t>More adult </a:t>
            </a:r>
            <a:r>
              <a:rPr lang="en-US" sz="2800" dirty="0" smtClean="0">
                <a:solidFill>
                  <a:schemeClr val="accent5">
                    <a:lumMod val="50000"/>
                  </a:schemeClr>
                </a:solidFill>
                <a:latin typeface="Constantia" panose="02030602050306030303" pitchFamily="18" charset="0"/>
              </a:rPr>
              <a:t>support</a:t>
            </a:r>
            <a:endParaRPr lang="en-US" sz="2800" dirty="0">
              <a:solidFill>
                <a:schemeClr val="accent5">
                  <a:lumMod val="50000"/>
                </a:schemeClr>
              </a:solidFill>
              <a:latin typeface="Constantia" panose="02030602050306030303" pitchFamily="18" charset="0"/>
            </a:endParaRPr>
          </a:p>
          <a:p>
            <a:pPr marL="862013" indent="-514350">
              <a:buFont typeface="+mj-lt"/>
              <a:buAutoNum type="arabicPeriod" startAt="2"/>
            </a:pPr>
            <a:endParaRPr lang="en-US" sz="2800" dirty="0" smtClean="0">
              <a:solidFill>
                <a:schemeClr val="accent5">
                  <a:lumMod val="50000"/>
                </a:schemeClr>
              </a:solidFill>
              <a:latin typeface="Constantia" panose="02030602050306030303" pitchFamily="18" charset="0"/>
            </a:endParaRPr>
          </a:p>
          <a:p>
            <a:pPr marL="347663"/>
            <a:endParaRPr lang="en-US" sz="1000" dirty="0" smtClean="0">
              <a:solidFill>
                <a:schemeClr val="accent5">
                  <a:lumMod val="50000"/>
                </a:schemeClr>
              </a:solidFill>
              <a:latin typeface="Constantia" panose="0203060205030603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268" y="3584022"/>
            <a:ext cx="3742531" cy="2420170"/>
          </a:xfrm>
          <a:prstGeom prst="rect">
            <a:avLst/>
          </a:prstGeom>
        </p:spPr>
      </p:pic>
    </p:spTree>
    <p:extLst>
      <p:ext uri="{BB962C8B-B14F-4D97-AF65-F5344CB8AC3E}">
        <p14:creationId xmlns:p14="http://schemas.microsoft.com/office/powerpoint/2010/main" val="1893745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391" r="3061" b="9131"/>
          <a:stretch/>
        </p:blipFill>
        <p:spPr>
          <a:xfrm>
            <a:off x="2209800" y="0"/>
            <a:ext cx="7239000" cy="5791200"/>
          </a:xfrm>
          <a:prstGeom prst="rect">
            <a:avLst/>
          </a:prstGeom>
        </p:spPr>
      </p:pic>
      <p:sp>
        <p:nvSpPr>
          <p:cNvPr id="4" name="Title 3"/>
          <p:cNvSpPr>
            <a:spLocks noGrp="1"/>
          </p:cNvSpPr>
          <p:nvPr>
            <p:ph type="title"/>
          </p:nvPr>
        </p:nvSpPr>
        <p:spPr>
          <a:xfrm>
            <a:off x="381000" y="457200"/>
            <a:ext cx="2971800" cy="1981200"/>
          </a:xfrm>
        </p:spPr>
        <p:txBody>
          <a:bodyPr>
            <a:noAutofit/>
          </a:bodyPr>
          <a:lstStyle/>
          <a:p>
            <a:r>
              <a:rPr lang="en-US" sz="4400" dirty="0">
                <a:solidFill>
                  <a:schemeClr val="accent5">
                    <a:lumMod val="75000"/>
                  </a:schemeClr>
                </a:solidFill>
                <a:latin typeface="Constantia" panose="02030602050306030303" pitchFamily="18" charset="0"/>
              </a:rPr>
              <a:t>Support for Special Educators</a:t>
            </a:r>
          </a:p>
        </p:txBody>
      </p:sp>
      <p:sp>
        <p:nvSpPr>
          <p:cNvPr id="2" name="TextBox 1"/>
          <p:cNvSpPr txBox="1"/>
          <p:nvPr/>
        </p:nvSpPr>
        <p:spPr>
          <a:xfrm>
            <a:off x="381000" y="2670939"/>
            <a:ext cx="2743200" cy="2862322"/>
          </a:xfrm>
          <a:prstGeom prst="rect">
            <a:avLst/>
          </a:prstGeom>
          <a:noFill/>
        </p:spPr>
        <p:txBody>
          <a:bodyPr wrap="square" rtlCol="0">
            <a:spAutoFit/>
          </a:bodyPr>
          <a:lstStyle/>
          <a:p>
            <a:r>
              <a:rPr lang="en-US" sz="2000" i="1" dirty="0" smtClean="0">
                <a:solidFill>
                  <a:schemeClr val="accent6">
                    <a:lumMod val="50000"/>
                  </a:schemeClr>
                </a:solidFill>
              </a:rPr>
              <a:t>Evaluation Question:   Do </a:t>
            </a:r>
            <a:r>
              <a:rPr lang="en-US" sz="2000" i="1" dirty="0">
                <a:solidFill>
                  <a:schemeClr val="accent6">
                    <a:lumMod val="50000"/>
                  </a:schemeClr>
                </a:solidFill>
              </a:rPr>
              <a:t>special education staff feel supported across aspects of special education practice? In what areas do they feel well-supported and what areas would they like more support? </a:t>
            </a:r>
            <a:endParaRPr lang="en-US" sz="2000" dirty="0">
              <a:solidFill>
                <a:schemeClr val="accent6">
                  <a:lumMod val="50000"/>
                </a:schemeClr>
              </a:solidFill>
            </a:endParaRPr>
          </a:p>
        </p:txBody>
      </p:sp>
    </p:spTree>
    <p:extLst>
      <p:ext uri="{BB962C8B-B14F-4D97-AF65-F5344CB8AC3E}">
        <p14:creationId xmlns:p14="http://schemas.microsoft.com/office/powerpoint/2010/main" val="2106482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60700"/>
            <a:ext cx="9144000" cy="1020762"/>
          </a:xfrm>
          <a:noFill/>
          <a:ln/>
        </p:spPr>
        <p:txBody>
          <a:bodyPr/>
          <a:lstStyle/>
          <a:p>
            <a:r>
              <a:rPr lang="en-US" b="1" u="sng" dirty="0" smtClean="0">
                <a:solidFill>
                  <a:schemeClr val="accent5">
                    <a:lumMod val="75000"/>
                  </a:schemeClr>
                </a:solidFill>
                <a:latin typeface="Constantia" panose="02030602050306030303" pitchFamily="18" charset="0"/>
              </a:rPr>
              <a:t>Contextual Background</a:t>
            </a:r>
            <a:endParaRPr lang="en-US" u="sng" dirty="0">
              <a:solidFill>
                <a:schemeClr val="accent5">
                  <a:lumMod val="75000"/>
                </a:schemeClr>
              </a:solidFill>
              <a:latin typeface="Constantia" panose="02030602050306030303" pitchFamily="18" charset="0"/>
            </a:endParaRPr>
          </a:p>
        </p:txBody>
      </p:sp>
      <p:sp>
        <p:nvSpPr>
          <p:cNvPr id="3" name="Content Placeholder 2"/>
          <p:cNvSpPr>
            <a:spLocks noGrp="1"/>
          </p:cNvSpPr>
          <p:nvPr>
            <p:ph idx="1"/>
          </p:nvPr>
        </p:nvSpPr>
        <p:spPr>
          <a:xfrm>
            <a:off x="353441" y="2033908"/>
            <a:ext cx="6743700" cy="3753644"/>
          </a:xfrm>
        </p:spPr>
        <p:txBody>
          <a:bodyPr>
            <a:noAutofit/>
          </a:bodyPr>
          <a:lstStyle/>
          <a:p>
            <a:pPr marL="574675" indent="-341313"/>
            <a:r>
              <a:rPr lang="en-US" altLang="en-US" sz="2800" dirty="0" smtClean="0">
                <a:solidFill>
                  <a:schemeClr val="accent5">
                    <a:lumMod val="50000"/>
                  </a:schemeClr>
                </a:solidFill>
                <a:latin typeface="Constantia" panose="02030602050306030303" pitchFamily="18" charset="0"/>
                <a:ea typeface="ＭＳ Ｐゴシック" panose="020B0600070205080204" pitchFamily="34" charset="-128"/>
              </a:rPr>
              <a:t>Stetson Report 2011</a:t>
            </a:r>
          </a:p>
          <a:p>
            <a:pPr marL="574675" indent="-341313"/>
            <a:r>
              <a:rPr lang="en-US" altLang="en-US" sz="2800" dirty="0" smtClean="0">
                <a:solidFill>
                  <a:schemeClr val="accent5">
                    <a:lumMod val="50000"/>
                  </a:schemeClr>
                </a:solidFill>
                <a:latin typeface="Constantia" panose="02030602050306030303" pitchFamily="18" charset="0"/>
                <a:ea typeface="ＭＳ Ｐゴシック" panose="020B0600070205080204" pitchFamily="34" charset="-128"/>
              </a:rPr>
              <a:t>Key Performance Data                 Reports 2014 &amp; 2016</a:t>
            </a:r>
          </a:p>
          <a:p>
            <a:pPr marL="574675" indent="-341313"/>
            <a:r>
              <a:rPr lang="en-US" altLang="en-US" sz="2800" dirty="0" smtClean="0">
                <a:solidFill>
                  <a:schemeClr val="accent5">
                    <a:lumMod val="50000"/>
                  </a:schemeClr>
                </a:solidFill>
                <a:latin typeface="Constantia" panose="02030602050306030303" pitchFamily="18" charset="0"/>
                <a:ea typeface="ＭＳ Ｐゴシック" panose="020B0600070205080204" pitchFamily="34" charset="-128"/>
              </a:rPr>
              <a:t>Town Hall Events 2015</a:t>
            </a:r>
          </a:p>
          <a:p>
            <a:pPr marL="574675" indent="-341313"/>
            <a:r>
              <a:rPr lang="en-US" altLang="en-US" sz="2800" dirty="0" smtClean="0">
                <a:solidFill>
                  <a:schemeClr val="accent5">
                    <a:lumMod val="50000"/>
                  </a:schemeClr>
                </a:solidFill>
                <a:latin typeface="Constantia" panose="02030602050306030303" pitchFamily="18" charset="0"/>
                <a:ea typeface="ＭＳ Ｐゴシック" panose="020B0600070205080204" pitchFamily="34" charset="-128"/>
              </a:rPr>
              <a:t>West Ed Recommendations 2015</a:t>
            </a:r>
          </a:p>
          <a:p>
            <a:pPr marL="574675" indent="-341313"/>
            <a:r>
              <a:rPr lang="en-US" altLang="en-US" sz="2800" dirty="0" smtClean="0">
                <a:solidFill>
                  <a:schemeClr val="accent5">
                    <a:lumMod val="50000"/>
                  </a:schemeClr>
                </a:solidFill>
                <a:latin typeface="Constantia" panose="02030602050306030303" pitchFamily="18" charset="0"/>
                <a:ea typeface="ＭＳ Ｐゴシック" panose="020B0600070205080204" pitchFamily="34" charset="-128"/>
              </a:rPr>
              <a:t>All Children Matter 2016</a:t>
            </a:r>
          </a:p>
          <a:p>
            <a:pPr marL="574675" indent="-341313"/>
            <a:r>
              <a:rPr lang="en-US" altLang="en-US" sz="2800" dirty="0" smtClean="0">
                <a:solidFill>
                  <a:schemeClr val="accent5">
                    <a:lumMod val="50000"/>
                  </a:schemeClr>
                </a:solidFill>
                <a:latin typeface="Constantia" panose="02030602050306030303" pitchFamily="18" charset="0"/>
                <a:ea typeface="ＭＳ Ｐゴシック" panose="020B0600070205080204" pitchFamily="34" charset="-128"/>
              </a:rPr>
              <a:t>Special Education Advisory Panel 2016</a:t>
            </a: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4172" name="Rectangle 76"/>
          <p:cNvSpPr>
            <a:spLocks noChangeArrowheads="1"/>
          </p:cNvSpPr>
          <p:nvPr/>
        </p:nvSpPr>
        <p:spPr bwMode="auto">
          <a:xfrm>
            <a:off x="5243513" y="3819525"/>
            <a:ext cx="581025" cy="327025"/>
          </a:xfrm>
          <a:prstGeom prst="rect">
            <a:avLst/>
          </a:prstGeom>
          <a:noFill/>
          <a:ln w="9525">
            <a:noFill/>
            <a:miter lim="800000"/>
            <a:headEnd/>
            <a:tailEnd/>
          </a:ln>
        </p:spPr>
        <p:txBody>
          <a:bodyPr/>
          <a:lstStyle/>
          <a:p>
            <a:endParaRPr lang="en-US" dirty="0"/>
          </a:p>
        </p:txBody>
      </p:sp>
      <p:sp>
        <p:nvSpPr>
          <p:cNvPr id="7" name="TextBox 6"/>
          <p:cNvSpPr txBox="1"/>
          <p:nvPr/>
        </p:nvSpPr>
        <p:spPr>
          <a:xfrm>
            <a:off x="5233670" y="2009462"/>
            <a:ext cx="3567430" cy="1938992"/>
          </a:xfrm>
          <a:prstGeom prst="rect">
            <a:avLst/>
          </a:prstGeom>
          <a:solidFill>
            <a:srgbClr val="DEFBFE"/>
          </a:solidFill>
        </p:spPr>
        <p:txBody>
          <a:bodyPr wrap="square" rtlCol="0">
            <a:spAutoFit/>
          </a:bodyPr>
          <a:lstStyle/>
          <a:p>
            <a:pPr algn="ctr"/>
            <a:r>
              <a:rPr lang="en-US" sz="2400" i="1" dirty="0" smtClean="0">
                <a:solidFill>
                  <a:schemeClr val="accent6">
                    <a:lumMod val="75000"/>
                  </a:schemeClr>
                </a:solidFill>
                <a:latin typeface="Constantia" panose="02030602050306030303" pitchFamily="18" charset="0"/>
              </a:rPr>
              <a:t>Momentum in the WCSD toward solutions to persistent challenges, in partnership with parents and educators.</a:t>
            </a:r>
            <a:endParaRPr lang="en-US" sz="2400" i="1" dirty="0">
              <a:solidFill>
                <a:schemeClr val="accent6">
                  <a:lumMod val="75000"/>
                </a:schemeClr>
              </a:solidFill>
              <a:latin typeface="Constantia" panose="02030602050306030303" pitchFamily="18" charset="0"/>
            </a:endParaRPr>
          </a:p>
        </p:txBody>
      </p:sp>
      <p:sp>
        <p:nvSpPr>
          <p:cNvPr id="15" name="Content Placeholder 2"/>
          <p:cNvSpPr txBox="1">
            <a:spLocks/>
          </p:cNvSpPr>
          <p:nvPr/>
        </p:nvSpPr>
        <p:spPr>
          <a:xfrm>
            <a:off x="342900" y="954388"/>
            <a:ext cx="8458200" cy="113610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solidFill>
                  <a:schemeClr val="accent5">
                    <a:lumMod val="50000"/>
                  </a:schemeClr>
                </a:solidFill>
                <a:latin typeface="Constantia" panose="02030602050306030303" pitchFamily="18" charset="0"/>
              </a:rPr>
              <a:t>Focused attention on improving outcomes for students with disabilities</a:t>
            </a:r>
            <a:endParaRPr lang="en-US" altLang="en-US" sz="100" dirty="0" smtClean="0">
              <a:solidFill>
                <a:schemeClr val="accent5">
                  <a:lumMod val="50000"/>
                </a:schemeClr>
              </a:solidFill>
              <a:latin typeface="Constantia" panose="02030602050306030303" pitchFamily="18" charset="0"/>
              <a:ea typeface="ＭＳ Ｐゴシック" panose="020B0600070205080204" pitchFamily="34" charset="-128"/>
            </a:endParaRPr>
          </a:p>
        </p:txBody>
      </p:sp>
    </p:spTree>
    <p:extLst>
      <p:ext uri="{BB962C8B-B14F-4D97-AF65-F5344CB8AC3E}">
        <p14:creationId xmlns:p14="http://schemas.microsoft.com/office/powerpoint/2010/main" val="2257859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0998" y="152400"/>
            <a:ext cx="8763001" cy="1147762"/>
          </a:xfrm>
          <a:noFill/>
          <a:ln/>
        </p:spPr>
        <p:txBody>
          <a:bodyPr>
            <a:noAutofit/>
          </a:bodyPr>
          <a:lstStyle/>
          <a:p>
            <a:pPr algn="l"/>
            <a:r>
              <a:rPr lang="en-US" b="1" u="sng" dirty="0" smtClean="0">
                <a:solidFill>
                  <a:schemeClr val="accent5">
                    <a:lumMod val="75000"/>
                  </a:schemeClr>
                </a:solidFill>
                <a:latin typeface="Constantia" panose="02030602050306030303" pitchFamily="18" charset="0"/>
              </a:rPr>
              <a:t>Support for Special Educators</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380998" y="1046847"/>
            <a:ext cx="8610602" cy="4708981"/>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solidFill>
                  <a:schemeClr val="accent5">
                    <a:lumMod val="50000"/>
                  </a:schemeClr>
                </a:solidFill>
                <a:latin typeface="Constantia" panose="02030602050306030303" pitchFamily="18" charset="0"/>
              </a:rPr>
              <a:t>Most feel SPED services are supported at their school:</a:t>
            </a:r>
          </a:p>
          <a:p>
            <a:pPr marL="347663"/>
            <a:endParaRPr lang="en-US" sz="500" dirty="0" smtClean="0">
              <a:solidFill>
                <a:schemeClr val="accent5">
                  <a:lumMod val="50000"/>
                </a:schemeClr>
              </a:solidFill>
              <a:latin typeface="Constantia" panose="02030602050306030303" pitchFamily="18" charset="0"/>
            </a:endParaRPr>
          </a:p>
          <a:p>
            <a:pPr marL="914400" lvl="1" indent="-287338">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76% say there is cooperative efforts among staff</a:t>
            </a:r>
          </a:p>
          <a:p>
            <a:pPr marL="914400" lvl="1" indent="-287338"/>
            <a:endParaRPr lang="en-US" sz="500" dirty="0" smtClean="0">
              <a:solidFill>
                <a:schemeClr val="accent5">
                  <a:lumMod val="50000"/>
                </a:schemeClr>
              </a:solidFill>
              <a:latin typeface="Constantia" panose="02030602050306030303" pitchFamily="18" charset="0"/>
            </a:endParaRPr>
          </a:p>
          <a:p>
            <a:pPr marL="914400" lvl="1" indent="-287338">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76% say SPED is integrated within school system</a:t>
            </a:r>
          </a:p>
          <a:p>
            <a:pPr marL="914400" lvl="1"/>
            <a:endParaRPr lang="en-US" sz="1000" dirty="0" smtClean="0">
              <a:solidFill>
                <a:schemeClr val="accent5">
                  <a:lumMod val="50000"/>
                </a:schemeClr>
              </a:solidFill>
              <a:latin typeface="Constantia" panose="02030602050306030303" pitchFamily="18" charset="0"/>
            </a:endParaRPr>
          </a:p>
          <a:p>
            <a:pPr marL="457200" indent="-404813">
              <a:buFont typeface="Wingdings" panose="05000000000000000000" pitchFamily="2" charset="2"/>
              <a:buChar char="Ø"/>
            </a:pPr>
            <a:r>
              <a:rPr lang="en-US" sz="3200" dirty="0" smtClean="0">
                <a:solidFill>
                  <a:schemeClr val="accent5">
                    <a:lumMod val="50000"/>
                  </a:schemeClr>
                </a:solidFill>
                <a:latin typeface="Constantia" panose="02030602050306030303" pitchFamily="18" charset="0"/>
              </a:rPr>
              <a:t>District support is perceived as lacking:</a:t>
            </a:r>
          </a:p>
          <a:p>
            <a:pPr marL="347663"/>
            <a:endParaRPr lang="en-US" sz="600" dirty="0">
              <a:solidFill>
                <a:schemeClr val="accent5">
                  <a:lumMod val="50000"/>
                </a:schemeClr>
              </a:solidFill>
              <a:latin typeface="Constantia" panose="02030602050306030303" pitchFamily="18" charset="0"/>
            </a:endParaRPr>
          </a:p>
          <a:p>
            <a:pPr marL="914400" lvl="1" indent="-287338">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46% </a:t>
            </a:r>
            <a:r>
              <a:rPr lang="en-US" sz="2800" dirty="0">
                <a:solidFill>
                  <a:schemeClr val="accent5">
                    <a:lumMod val="50000"/>
                  </a:schemeClr>
                </a:solidFill>
                <a:latin typeface="Constantia" panose="02030602050306030303" pitchFamily="18" charset="0"/>
              </a:rPr>
              <a:t>say </a:t>
            </a:r>
            <a:r>
              <a:rPr lang="en-US" sz="2800" dirty="0" smtClean="0">
                <a:solidFill>
                  <a:schemeClr val="accent5">
                    <a:lumMod val="50000"/>
                  </a:schemeClr>
                </a:solidFill>
                <a:latin typeface="Constantia" panose="02030602050306030303" pitchFamily="18" charset="0"/>
              </a:rPr>
              <a:t>they are provided compliance support </a:t>
            </a:r>
          </a:p>
          <a:p>
            <a:pPr marL="914400" lvl="1" indent="-287338"/>
            <a:endParaRPr lang="en-US" sz="500" dirty="0">
              <a:solidFill>
                <a:schemeClr val="accent5">
                  <a:lumMod val="50000"/>
                </a:schemeClr>
              </a:solidFill>
              <a:latin typeface="Constantia" panose="02030602050306030303" pitchFamily="18" charset="0"/>
            </a:endParaRPr>
          </a:p>
          <a:p>
            <a:pPr marL="914400" lvl="1" indent="-287338">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41% </a:t>
            </a:r>
            <a:r>
              <a:rPr lang="en-US" sz="2800" dirty="0">
                <a:solidFill>
                  <a:schemeClr val="accent5">
                    <a:lumMod val="50000"/>
                  </a:schemeClr>
                </a:solidFill>
                <a:latin typeface="Constantia" panose="02030602050306030303" pitchFamily="18" charset="0"/>
              </a:rPr>
              <a:t>say they are provided with IEP </a:t>
            </a:r>
            <a:r>
              <a:rPr lang="en-US" sz="2800" dirty="0" smtClean="0">
                <a:solidFill>
                  <a:schemeClr val="accent5">
                    <a:lumMod val="50000"/>
                  </a:schemeClr>
                </a:solidFill>
                <a:latin typeface="Constantia" panose="02030602050306030303" pitchFamily="18" charset="0"/>
              </a:rPr>
              <a:t>support</a:t>
            </a:r>
          </a:p>
          <a:p>
            <a:pPr marL="914400" lvl="1" indent="-287338"/>
            <a:endParaRPr lang="en-US" sz="500" dirty="0" smtClean="0">
              <a:solidFill>
                <a:schemeClr val="accent5">
                  <a:lumMod val="50000"/>
                </a:schemeClr>
              </a:solidFill>
              <a:latin typeface="Constantia" panose="02030602050306030303" pitchFamily="18" charset="0"/>
            </a:endParaRPr>
          </a:p>
          <a:p>
            <a:pPr marL="914400" lvl="1" indent="-287338">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40% </a:t>
            </a:r>
            <a:r>
              <a:rPr lang="en-US" sz="2800" dirty="0">
                <a:solidFill>
                  <a:schemeClr val="accent5">
                    <a:lumMod val="50000"/>
                  </a:schemeClr>
                </a:solidFill>
                <a:latin typeface="Constantia" panose="02030602050306030303" pitchFamily="18" charset="0"/>
              </a:rPr>
              <a:t>feel their instructional practices are supported by Student Services </a:t>
            </a:r>
          </a:p>
        </p:txBody>
      </p:sp>
    </p:spTree>
    <p:extLst>
      <p:ext uri="{BB962C8B-B14F-4D97-AF65-F5344CB8AC3E}">
        <p14:creationId xmlns:p14="http://schemas.microsoft.com/office/powerpoint/2010/main" val="1178228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8138" y="299246"/>
            <a:ext cx="6857999" cy="1103310"/>
          </a:xfrm>
          <a:noFill/>
          <a:ln/>
        </p:spPr>
        <p:txBody>
          <a:bodyPr>
            <a:normAutofit fontScale="90000"/>
          </a:bodyPr>
          <a:lstStyle/>
          <a:p>
            <a:pPr algn="l"/>
            <a:r>
              <a:rPr lang="en-US" b="1" u="sng" dirty="0">
                <a:solidFill>
                  <a:schemeClr val="accent5">
                    <a:lumMod val="75000"/>
                  </a:schemeClr>
                </a:solidFill>
                <a:latin typeface="Constantia" panose="02030602050306030303" pitchFamily="18" charset="0"/>
              </a:rPr>
              <a:t>Support for Special Educators</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417326" y="1524000"/>
            <a:ext cx="8305801" cy="4185761"/>
          </a:xfrm>
          <a:prstGeom prst="rect">
            <a:avLst/>
          </a:prstGeom>
          <a:noFill/>
        </p:spPr>
        <p:txBody>
          <a:bodyPr wrap="square" rtlCol="0">
            <a:spAutoFit/>
          </a:bodyPr>
          <a:lstStyle/>
          <a:p>
            <a:pPr lvl="0"/>
            <a:r>
              <a:rPr lang="en-US" sz="3200" dirty="0" smtClean="0">
                <a:solidFill>
                  <a:schemeClr val="accent5">
                    <a:lumMod val="50000"/>
                  </a:schemeClr>
                </a:solidFill>
                <a:latin typeface="Constantia" panose="02030602050306030303" pitchFamily="18" charset="0"/>
              </a:rPr>
              <a:t>Teacher recommendations:</a:t>
            </a:r>
          </a:p>
          <a:p>
            <a:pPr lvl="0"/>
            <a:endParaRPr lang="en-US" sz="1000" dirty="0">
              <a:solidFill>
                <a:schemeClr val="accent5">
                  <a:lumMod val="50000"/>
                </a:schemeClr>
              </a:solidFill>
              <a:latin typeface="Constantia" panose="02030602050306030303" pitchFamily="18" charset="0"/>
            </a:endParaRPr>
          </a:p>
          <a:p>
            <a:pPr marL="862012" indent="-514350">
              <a:buFont typeface="+mj-lt"/>
              <a:buAutoNum type="arabicPeriod"/>
            </a:pPr>
            <a:r>
              <a:rPr lang="en-US" sz="2800" dirty="0" smtClean="0">
                <a:solidFill>
                  <a:schemeClr val="accent5">
                    <a:lumMod val="50000"/>
                  </a:schemeClr>
                </a:solidFill>
                <a:latin typeface="Constantia" panose="02030602050306030303" pitchFamily="18" charset="0"/>
              </a:rPr>
              <a:t>Promote </a:t>
            </a:r>
            <a:r>
              <a:rPr lang="en-US" sz="2800" dirty="0">
                <a:solidFill>
                  <a:schemeClr val="accent5">
                    <a:lumMod val="50000"/>
                  </a:schemeClr>
                </a:solidFill>
                <a:latin typeface="Constantia" panose="02030602050306030303" pitchFamily="18" charset="0"/>
              </a:rPr>
              <a:t>a culture of </a:t>
            </a:r>
            <a:r>
              <a:rPr lang="en-US" sz="2800" dirty="0" smtClean="0">
                <a:solidFill>
                  <a:schemeClr val="accent5">
                    <a:lumMod val="50000"/>
                  </a:schemeClr>
                </a:solidFill>
                <a:latin typeface="Constantia" panose="02030602050306030303" pitchFamily="18" charset="0"/>
              </a:rPr>
              <a:t>respect</a:t>
            </a:r>
          </a:p>
          <a:p>
            <a:pPr marL="862012" indent="-514350">
              <a:buFont typeface="+mj-lt"/>
              <a:buAutoNum type="arabicPeriod"/>
            </a:pPr>
            <a:r>
              <a:rPr lang="en-US" sz="2800" dirty="0" smtClean="0">
                <a:solidFill>
                  <a:schemeClr val="accent5">
                    <a:lumMod val="50000"/>
                  </a:schemeClr>
                </a:solidFill>
                <a:latin typeface="Constantia" panose="02030602050306030303" pitchFamily="18" charset="0"/>
              </a:rPr>
              <a:t>Ensure transparent &amp; </a:t>
            </a:r>
            <a:r>
              <a:rPr lang="en-US" sz="2800" dirty="0">
                <a:solidFill>
                  <a:schemeClr val="accent5">
                    <a:lumMod val="50000"/>
                  </a:schemeClr>
                </a:solidFill>
                <a:latin typeface="Constantia" panose="02030602050306030303" pitchFamily="18" charset="0"/>
              </a:rPr>
              <a:t>cohesive communication with special </a:t>
            </a:r>
            <a:r>
              <a:rPr lang="en-US" sz="2800" dirty="0" smtClean="0">
                <a:solidFill>
                  <a:schemeClr val="accent5">
                    <a:lumMod val="50000"/>
                  </a:schemeClr>
                </a:solidFill>
                <a:latin typeface="Constantia" panose="02030602050306030303" pitchFamily="18" charset="0"/>
              </a:rPr>
              <a:t>educators</a:t>
            </a:r>
          </a:p>
          <a:p>
            <a:pPr marL="862012" indent="-514350">
              <a:buFont typeface="+mj-lt"/>
              <a:buAutoNum type="arabicPeriod"/>
            </a:pPr>
            <a:r>
              <a:rPr lang="en-US" sz="2800" dirty="0">
                <a:solidFill>
                  <a:schemeClr val="accent5">
                    <a:lumMod val="50000"/>
                  </a:schemeClr>
                </a:solidFill>
                <a:latin typeface="Constantia" panose="02030602050306030303" pitchFamily="18" charset="0"/>
              </a:rPr>
              <a:t>L</a:t>
            </a:r>
            <a:r>
              <a:rPr lang="en-US" sz="2800" dirty="0" smtClean="0">
                <a:solidFill>
                  <a:schemeClr val="accent5">
                    <a:lumMod val="50000"/>
                  </a:schemeClr>
                </a:solidFill>
                <a:latin typeface="Constantia" panose="02030602050306030303" pitchFamily="18" charset="0"/>
              </a:rPr>
              <a:t>isten </a:t>
            </a:r>
            <a:r>
              <a:rPr lang="en-US" sz="2800" dirty="0">
                <a:solidFill>
                  <a:schemeClr val="accent5">
                    <a:lumMod val="50000"/>
                  </a:schemeClr>
                </a:solidFill>
                <a:latin typeface="Constantia" panose="02030602050306030303" pitchFamily="18" charset="0"/>
              </a:rPr>
              <a:t>to &amp;</a:t>
            </a:r>
            <a:r>
              <a:rPr lang="en-US" sz="2800" dirty="0" smtClean="0">
                <a:solidFill>
                  <a:schemeClr val="accent5">
                    <a:lumMod val="50000"/>
                  </a:schemeClr>
                </a:solidFill>
                <a:latin typeface="Constantia" panose="02030602050306030303" pitchFamily="18" charset="0"/>
              </a:rPr>
              <a:t> </a:t>
            </a:r>
            <a:r>
              <a:rPr lang="en-US" sz="2800" dirty="0">
                <a:solidFill>
                  <a:schemeClr val="accent5">
                    <a:lumMod val="50000"/>
                  </a:schemeClr>
                </a:solidFill>
                <a:latin typeface="Constantia" panose="02030602050306030303" pitchFamily="18" charset="0"/>
              </a:rPr>
              <a:t>rely on school staff to find </a:t>
            </a:r>
            <a:r>
              <a:rPr lang="en-US" sz="2800" dirty="0" smtClean="0">
                <a:solidFill>
                  <a:schemeClr val="accent5">
                    <a:lumMod val="50000"/>
                  </a:schemeClr>
                </a:solidFill>
                <a:latin typeface="Constantia" panose="02030602050306030303" pitchFamily="18" charset="0"/>
              </a:rPr>
              <a:t>solutions</a:t>
            </a:r>
          </a:p>
          <a:p>
            <a:pPr marL="862012" indent="-514350">
              <a:buFont typeface="+mj-lt"/>
              <a:buAutoNum type="arabicPeriod"/>
            </a:pPr>
            <a:r>
              <a:rPr lang="en-US" sz="2800" dirty="0" smtClean="0">
                <a:solidFill>
                  <a:schemeClr val="accent5">
                    <a:lumMod val="50000"/>
                  </a:schemeClr>
                </a:solidFill>
                <a:latin typeface="Constantia" panose="02030602050306030303" pitchFamily="18" charset="0"/>
              </a:rPr>
              <a:t>Afford </a:t>
            </a:r>
            <a:r>
              <a:rPr lang="en-US" sz="2800" dirty="0">
                <a:solidFill>
                  <a:schemeClr val="accent5">
                    <a:lumMod val="50000"/>
                  </a:schemeClr>
                </a:solidFill>
                <a:latin typeface="Constantia" panose="02030602050306030303" pitchFamily="18" charset="0"/>
              </a:rPr>
              <a:t>teachers &amp;</a:t>
            </a:r>
            <a:r>
              <a:rPr lang="en-US" sz="2800" dirty="0" smtClean="0">
                <a:solidFill>
                  <a:schemeClr val="accent5">
                    <a:lumMod val="50000"/>
                  </a:schemeClr>
                </a:solidFill>
                <a:latin typeface="Constantia" panose="02030602050306030303" pitchFamily="18" charset="0"/>
              </a:rPr>
              <a:t> </a:t>
            </a:r>
            <a:r>
              <a:rPr lang="en-US" sz="2800" dirty="0">
                <a:solidFill>
                  <a:schemeClr val="accent5">
                    <a:lumMod val="50000"/>
                  </a:schemeClr>
                </a:solidFill>
                <a:latin typeface="Constantia" panose="02030602050306030303" pitchFamily="18" charset="0"/>
              </a:rPr>
              <a:t>aides adequate </a:t>
            </a:r>
            <a:r>
              <a:rPr lang="en-US" sz="2800" dirty="0" smtClean="0">
                <a:solidFill>
                  <a:schemeClr val="accent5">
                    <a:lumMod val="50000"/>
                  </a:schemeClr>
                </a:solidFill>
                <a:latin typeface="Constantia" panose="02030602050306030303" pitchFamily="18" charset="0"/>
              </a:rPr>
              <a:t>&amp; </a:t>
            </a:r>
            <a:r>
              <a:rPr lang="en-US" sz="2800" dirty="0">
                <a:solidFill>
                  <a:schemeClr val="accent5">
                    <a:lumMod val="50000"/>
                  </a:schemeClr>
                </a:solidFill>
                <a:latin typeface="Constantia" panose="02030602050306030303" pitchFamily="18" charset="0"/>
              </a:rPr>
              <a:t>fair </a:t>
            </a:r>
            <a:r>
              <a:rPr lang="en-US" sz="2800" dirty="0" smtClean="0">
                <a:solidFill>
                  <a:schemeClr val="accent5">
                    <a:lumMod val="50000"/>
                  </a:schemeClr>
                </a:solidFill>
                <a:latin typeface="Constantia" panose="02030602050306030303" pitchFamily="18" charset="0"/>
              </a:rPr>
              <a:t>compensation</a:t>
            </a:r>
          </a:p>
          <a:p>
            <a:pPr marL="862012" indent="-514350">
              <a:buFont typeface="+mj-lt"/>
              <a:buAutoNum type="arabicPeriod"/>
            </a:pPr>
            <a:r>
              <a:rPr lang="en-US" sz="2800" dirty="0" smtClean="0">
                <a:solidFill>
                  <a:schemeClr val="accent5">
                    <a:lumMod val="50000"/>
                  </a:schemeClr>
                </a:solidFill>
                <a:latin typeface="Constantia" panose="02030602050306030303" pitchFamily="18" charset="0"/>
              </a:rPr>
              <a:t>Provide support &amp; </a:t>
            </a:r>
            <a:r>
              <a:rPr lang="en-US" sz="2800" dirty="0">
                <a:solidFill>
                  <a:schemeClr val="accent5">
                    <a:lumMod val="50000"/>
                  </a:schemeClr>
                </a:solidFill>
                <a:latin typeface="Constantia" panose="02030602050306030303" pitchFamily="18" charset="0"/>
              </a:rPr>
              <a:t>resources to perform their position duties effectively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964" y="266676"/>
            <a:ext cx="2955925" cy="1731987"/>
          </a:xfrm>
          <a:prstGeom prst="rect">
            <a:avLst/>
          </a:prstGeom>
        </p:spPr>
      </p:pic>
    </p:spTree>
    <p:extLst>
      <p:ext uri="{BB962C8B-B14F-4D97-AF65-F5344CB8AC3E}">
        <p14:creationId xmlns:p14="http://schemas.microsoft.com/office/powerpoint/2010/main" val="861342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9098" y="279400"/>
            <a:ext cx="5524502" cy="1020762"/>
          </a:xfrm>
          <a:noFill/>
          <a:ln/>
        </p:spPr>
        <p:txBody>
          <a:bodyPr>
            <a:normAutofit fontScale="90000"/>
          </a:bodyPr>
          <a:lstStyle/>
          <a:p>
            <a:pPr algn="l"/>
            <a:r>
              <a:rPr lang="en-US" b="1" u="sng" dirty="0">
                <a:solidFill>
                  <a:schemeClr val="accent5">
                    <a:lumMod val="75000"/>
                  </a:schemeClr>
                </a:solidFill>
                <a:latin typeface="Constantia" panose="02030602050306030303" pitchFamily="18" charset="0"/>
              </a:rPr>
              <a:t>Support for Special Educators</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415554" y="1427162"/>
            <a:ext cx="8305801" cy="4616648"/>
          </a:xfrm>
          <a:prstGeom prst="rect">
            <a:avLst/>
          </a:prstGeom>
          <a:noFill/>
        </p:spPr>
        <p:txBody>
          <a:bodyPr wrap="square" rtlCol="0">
            <a:spAutoFit/>
          </a:bodyPr>
          <a:lstStyle/>
          <a:p>
            <a:pPr lvl="0"/>
            <a:r>
              <a:rPr lang="en-US" sz="3200" dirty="0" smtClean="0">
                <a:solidFill>
                  <a:schemeClr val="accent5">
                    <a:lumMod val="50000"/>
                  </a:schemeClr>
                </a:solidFill>
                <a:latin typeface="Constantia" panose="02030602050306030303" pitchFamily="18" charset="0"/>
              </a:rPr>
              <a:t>Teacher recommendations:</a:t>
            </a:r>
          </a:p>
          <a:p>
            <a:pPr lvl="0"/>
            <a:endParaRPr lang="en-US" sz="1000" dirty="0">
              <a:solidFill>
                <a:schemeClr val="accent5">
                  <a:lumMod val="50000"/>
                </a:schemeClr>
              </a:solidFill>
              <a:latin typeface="Constantia" panose="02030602050306030303" pitchFamily="18" charset="0"/>
            </a:endParaRPr>
          </a:p>
          <a:p>
            <a:pPr marL="862013" indent="-514350">
              <a:buFont typeface="+mj-lt"/>
              <a:buAutoNum type="arabicPeriod" startAt="6"/>
            </a:pPr>
            <a:r>
              <a:rPr lang="en-US" sz="2800" dirty="0" smtClean="0">
                <a:solidFill>
                  <a:schemeClr val="accent5">
                    <a:lumMod val="50000"/>
                  </a:schemeClr>
                </a:solidFill>
                <a:latin typeface="Constantia" panose="02030602050306030303" pitchFamily="18" charset="0"/>
              </a:rPr>
              <a:t>Provide onsite trainings, direct support (e.g., mentors &amp; coaches), &amp; specialized trainings</a:t>
            </a:r>
            <a:endParaRPr lang="en-US" sz="1000" dirty="0" smtClean="0">
              <a:solidFill>
                <a:schemeClr val="accent5">
                  <a:lumMod val="50000"/>
                </a:schemeClr>
              </a:solidFill>
              <a:latin typeface="Constantia" panose="02030602050306030303" pitchFamily="18" charset="0"/>
            </a:endParaRPr>
          </a:p>
          <a:p>
            <a:pPr marL="862013" indent="-514350">
              <a:buFont typeface="+mj-lt"/>
              <a:buAutoNum type="arabicPeriod" startAt="6"/>
            </a:pPr>
            <a:r>
              <a:rPr lang="en-US" sz="2800" dirty="0" smtClean="0">
                <a:solidFill>
                  <a:schemeClr val="accent5">
                    <a:lumMod val="50000"/>
                  </a:schemeClr>
                </a:solidFill>
                <a:latin typeface="Constantia" panose="02030602050306030303" pitchFamily="18" charset="0"/>
              </a:rPr>
              <a:t>Increase onsite visits &amp; responsiveness by Student Service staff</a:t>
            </a:r>
          </a:p>
          <a:p>
            <a:pPr marL="862013" indent="-514350">
              <a:buFont typeface="+mj-lt"/>
              <a:buAutoNum type="arabicPeriod" startAt="6"/>
            </a:pPr>
            <a:r>
              <a:rPr lang="en-US" sz="2800" dirty="0" smtClean="0">
                <a:solidFill>
                  <a:schemeClr val="accent5">
                    <a:lumMod val="50000"/>
                  </a:schemeClr>
                </a:solidFill>
                <a:latin typeface="Constantia" panose="02030602050306030303" pitchFamily="18" charset="0"/>
              </a:rPr>
              <a:t>Add </a:t>
            </a:r>
            <a:r>
              <a:rPr lang="en-US" sz="2800" dirty="0">
                <a:solidFill>
                  <a:schemeClr val="accent5">
                    <a:lumMod val="50000"/>
                  </a:schemeClr>
                </a:solidFill>
                <a:latin typeface="Constantia" panose="02030602050306030303" pitchFamily="18" charset="0"/>
              </a:rPr>
              <a:t>moderate </a:t>
            </a:r>
            <a:r>
              <a:rPr lang="en-US" sz="2800" dirty="0" smtClean="0">
                <a:solidFill>
                  <a:schemeClr val="accent5">
                    <a:lumMod val="50000"/>
                  </a:schemeClr>
                </a:solidFill>
                <a:latin typeface="Constantia" panose="02030602050306030303" pitchFamily="18" charset="0"/>
              </a:rPr>
              <a:t>program: between </a:t>
            </a:r>
            <a:r>
              <a:rPr lang="en-US" sz="2800" dirty="0">
                <a:solidFill>
                  <a:schemeClr val="accent5">
                    <a:lumMod val="50000"/>
                  </a:schemeClr>
                </a:solidFill>
                <a:latin typeface="Constantia" panose="02030602050306030303" pitchFamily="18" charset="0"/>
              </a:rPr>
              <a:t>CLS &amp;</a:t>
            </a:r>
            <a:r>
              <a:rPr lang="en-US" sz="2800" dirty="0" smtClean="0">
                <a:solidFill>
                  <a:schemeClr val="accent5">
                    <a:lumMod val="50000"/>
                  </a:schemeClr>
                </a:solidFill>
                <a:latin typeface="Constantia" panose="02030602050306030303" pitchFamily="18" charset="0"/>
              </a:rPr>
              <a:t> </a:t>
            </a:r>
            <a:r>
              <a:rPr lang="en-US" sz="2800" dirty="0">
                <a:solidFill>
                  <a:schemeClr val="accent5">
                    <a:lumMod val="50000"/>
                  </a:schemeClr>
                </a:solidFill>
                <a:latin typeface="Constantia" panose="02030602050306030303" pitchFamily="18" charset="0"/>
              </a:rPr>
              <a:t>gen </a:t>
            </a:r>
            <a:r>
              <a:rPr lang="en-US" sz="2800" dirty="0" smtClean="0">
                <a:solidFill>
                  <a:schemeClr val="accent5">
                    <a:lumMod val="50000"/>
                  </a:schemeClr>
                </a:solidFill>
                <a:latin typeface="Constantia" panose="02030602050306030303" pitchFamily="18" charset="0"/>
              </a:rPr>
              <a:t>ed</a:t>
            </a:r>
            <a:endParaRPr lang="en-US" sz="1000" dirty="0" smtClean="0">
              <a:solidFill>
                <a:schemeClr val="accent5">
                  <a:lumMod val="50000"/>
                </a:schemeClr>
              </a:solidFill>
              <a:latin typeface="Constantia" panose="02030602050306030303" pitchFamily="18" charset="0"/>
            </a:endParaRPr>
          </a:p>
          <a:p>
            <a:pPr marL="862013" indent="-514350">
              <a:buFont typeface="+mj-lt"/>
              <a:buAutoNum type="arabicPeriod" startAt="6"/>
            </a:pPr>
            <a:r>
              <a:rPr lang="en-US" sz="2800" dirty="0">
                <a:solidFill>
                  <a:schemeClr val="accent5">
                    <a:lumMod val="50000"/>
                  </a:schemeClr>
                </a:solidFill>
                <a:latin typeface="Constantia" panose="02030602050306030303" pitchFamily="18" charset="0"/>
              </a:rPr>
              <a:t>P</a:t>
            </a:r>
            <a:r>
              <a:rPr lang="en-US" sz="2800" dirty="0" smtClean="0">
                <a:solidFill>
                  <a:schemeClr val="accent5">
                    <a:lumMod val="50000"/>
                  </a:schemeClr>
                </a:solidFill>
                <a:latin typeface="Constantia" panose="02030602050306030303" pitchFamily="18" charset="0"/>
              </a:rPr>
              <a:t>rovide </a:t>
            </a:r>
            <a:r>
              <a:rPr lang="en-US" sz="2800" dirty="0">
                <a:solidFill>
                  <a:schemeClr val="accent5">
                    <a:lumMod val="50000"/>
                  </a:schemeClr>
                </a:solidFill>
                <a:latin typeface="Constantia" panose="02030602050306030303" pitchFamily="18" charset="0"/>
              </a:rPr>
              <a:t>training about new practices, policies, and procedures </a:t>
            </a:r>
            <a:endParaRPr lang="en-US" sz="2800" dirty="0" smtClean="0">
              <a:solidFill>
                <a:schemeClr val="accent5">
                  <a:lumMod val="50000"/>
                </a:schemeClr>
              </a:solidFill>
              <a:latin typeface="Constantia" panose="02030602050306030303" pitchFamily="18" charset="0"/>
            </a:endParaRPr>
          </a:p>
          <a:p>
            <a:pPr marL="862013" indent="-514350">
              <a:buFont typeface="+mj-lt"/>
              <a:buAutoNum type="arabicPeriod" startAt="6"/>
            </a:pPr>
            <a:r>
              <a:rPr lang="en-US" sz="2800" dirty="0" smtClean="0">
                <a:solidFill>
                  <a:schemeClr val="accent5">
                    <a:lumMod val="50000"/>
                  </a:schemeClr>
                </a:solidFill>
                <a:latin typeface="Constantia" panose="02030602050306030303" pitchFamily="18" charset="0"/>
              </a:rPr>
              <a:t>Ask for &amp; utilize </a:t>
            </a:r>
            <a:r>
              <a:rPr lang="en-US" sz="2800" dirty="0">
                <a:solidFill>
                  <a:schemeClr val="accent5">
                    <a:lumMod val="50000"/>
                  </a:schemeClr>
                </a:solidFill>
                <a:latin typeface="Constantia" panose="02030602050306030303" pitchFamily="18" charset="0"/>
              </a:rPr>
              <a:t>staff input on implementation of policies &amp;</a:t>
            </a:r>
            <a:r>
              <a:rPr lang="en-US" sz="2800" dirty="0" smtClean="0">
                <a:solidFill>
                  <a:schemeClr val="accent5">
                    <a:lumMod val="50000"/>
                  </a:schemeClr>
                </a:solidFill>
                <a:latin typeface="Constantia" panose="02030602050306030303" pitchFamily="18" charset="0"/>
              </a:rPr>
              <a:t> </a:t>
            </a:r>
            <a:r>
              <a:rPr lang="en-US" sz="2800" dirty="0">
                <a:solidFill>
                  <a:schemeClr val="accent5">
                    <a:lumMod val="50000"/>
                  </a:schemeClr>
                </a:solidFill>
                <a:latin typeface="Constantia" panose="02030602050306030303" pitchFamily="18" charset="0"/>
              </a:rPr>
              <a:t>procedures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974" y="152400"/>
            <a:ext cx="2955925" cy="1731987"/>
          </a:xfrm>
          <a:prstGeom prst="rect">
            <a:avLst/>
          </a:prstGeom>
        </p:spPr>
      </p:pic>
    </p:spTree>
    <p:extLst>
      <p:ext uri="{BB962C8B-B14F-4D97-AF65-F5344CB8AC3E}">
        <p14:creationId xmlns:p14="http://schemas.microsoft.com/office/powerpoint/2010/main" val="2409001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76573"/>
            <a:ext cx="3886200" cy="1143000"/>
          </a:xfrm>
        </p:spPr>
        <p:txBody>
          <a:bodyPr>
            <a:noAutofit/>
          </a:bodyPr>
          <a:lstStyle/>
          <a:p>
            <a:pPr algn="l"/>
            <a:r>
              <a:rPr lang="en-US" b="1" u="sng" dirty="0" smtClean="0">
                <a:solidFill>
                  <a:schemeClr val="accent5">
                    <a:lumMod val="75000"/>
                  </a:schemeClr>
                </a:solidFill>
                <a:latin typeface="Constantia" panose="02030602050306030303" pitchFamily="18" charset="0"/>
              </a:rPr>
              <a:t>Planning for Improvement </a:t>
            </a:r>
            <a:endParaRPr lang="en-US" sz="3600" b="1" i="1" dirty="0">
              <a:solidFill>
                <a:schemeClr val="accent5">
                  <a:lumMod val="75000"/>
                </a:schemeClr>
              </a:solidFill>
              <a:latin typeface="Constantia" panose="0203060205030603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100" y="3200400"/>
            <a:ext cx="654786" cy="624236"/>
          </a:xfrm>
          <a:prstGeom prst="rect">
            <a:avLst/>
          </a:prstGeom>
        </p:spPr>
      </p:pic>
      <p:sp>
        <p:nvSpPr>
          <p:cNvPr id="2" name="Content Placeholder 1"/>
          <p:cNvSpPr>
            <a:spLocks noGrp="1"/>
          </p:cNvSpPr>
          <p:nvPr>
            <p:ph idx="1"/>
          </p:nvPr>
        </p:nvSpPr>
        <p:spPr>
          <a:xfrm>
            <a:off x="228600" y="2133600"/>
            <a:ext cx="8534400" cy="3733800"/>
          </a:xfrm>
        </p:spPr>
        <p:txBody>
          <a:bodyPr>
            <a:noAutofit/>
          </a:bodyPr>
          <a:lstStyle/>
          <a:p>
            <a:pPr marL="228600" indent="0">
              <a:buClr>
                <a:schemeClr val="accent5">
                  <a:lumMod val="50000"/>
                </a:schemeClr>
              </a:buClr>
              <a:buNone/>
            </a:pPr>
            <a:r>
              <a:rPr lang="en-US" dirty="0" smtClean="0">
                <a:solidFill>
                  <a:schemeClr val="accent5">
                    <a:lumMod val="50000"/>
                  </a:schemeClr>
                </a:solidFill>
                <a:latin typeface="Constantia" panose="02030602050306030303" pitchFamily="18" charset="0"/>
              </a:rPr>
              <a:t>Within your professional role, what can you do to contribute to improvement? </a:t>
            </a:r>
          </a:p>
          <a:p>
            <a:pPr marL="742950" indent="-514350">
              <a:buClr>
                <a:schemeClr val="accent5">
                  <a:lumMod val="50000"/>
                </a:schemeClr>
              </a:buClr>
              <a:buFont typeface="+mj-lt"/>
              <a:buAutoNum type="arabicPeriod"/>
            </a:pPr>
            <a:endParaRPr lang="en-US" sz="500" dirty="0" smtClean="0">
              <a:solidFill>
                <a:schemeClr val="accent5">
                  <a:lumMod val="50000"/>
                </a:schemeClr>
              </a:solidFill>
              <a:latin typeface="Constantia" panose="02030602050306030303" pitchFamily="18" charset="0"/>
            </a:endParaRPr>
          </a:p>
          <a:p>
            <a:pPr marL="914400" indent="-457200">
              <a:buClr>
                <a:schemeClr val="accent5">
                  <a:lumMod val="50000"/>
                </a:schemeClr>
              </a:buClr>
              <a:buFont typeface="+mj-lt"/>
              <a:buAutoNum type="arabicPeriod"/>
            </a:pPr>
            <a:r>
              <a:rPr lang="en-US" sz="2800" dirty="0" smtClean="0">
                <a:solidFill>
                  <a:schemeClr val="accent5">
                    <a:lumMod val="50000"/>
                  </a:schemeClr>
                </a:solidFill>
                <a:latin typeface="Constantia" panose="02030602050306030303" pitchFamily="18" charset="0"/>
              </a:rPr>
              <a:t>Place a        next to three suggestions offered by educators you see as top priorities. </a:t>
            </a:r>
          </a:p>
          <a:p>
            <a:pPr marL="914400" indent="-457200">
              <a:buClr>
                <a:schemeClr val="accent5">
                  <a:lumMod val="50000"/>
                </a:schemeClr>
              </a:buClr>
              <a:buFont typeface="+mj-lt"/>
              <a:buAutoNum type="arabicPeriod"/>
            </a:pPr>
            <a:endParaRPr lang="en-US" sz="500" dirty="0">
              <a:solidFill>
                <a:schemeClr val="accent5">
                  <a:lumMod val="50000"/>
                </a:schemeClr>
              </a:solidFill>
              <a:latin typeface="Constantia" panose="02030602050306030303" pitchFamily="18" charset="0"/>
            </a:endParaRPr>
          </a:p>
          <a:p>
            <a:pPr marL="914400" indent="-457200">
              <a:buClr>
                <a:schemeClr val="accent5">
                  <a:lumMod val="50000"/>
                </a:schemeClr>
              </a:buClr>
              <a:buFont typeface="+mj-lt"/>
              <a:buAutoNum type="arabicPeriod"/>
            </a:pPr>
            <a:r>
              <a:rPr lang="en-US" sz="2800" dirty="0" smtClean="0">
                <a:solidFill>
                  <a:schemeClr val="accent5">
                    <a:lumMod val="50000"/>
                  </a:schemeClr>
                </a:solidFill>
                <a:latin typeface="Constantia" panose="02030602050306030303" pitchFamily="18" charset="0"/>
              </a:rPr>
              <a:t>Then, choose one of those priorities and write two actions you will take toward supporting that suggestion. </a:t>
            </a:r>
          </a:p>
          <a:p>
            <a:pPr marL="228600" indent="0">
              <a:buClr>
                <a:schemeClr val="accent5">
                  <a:lumMod val="50000"/>
                </a:schemeClr>
              </a:buClr>
              <a:buNone/>
            </a:pPr>
            <a:r>
              <a:rPr lang="en-US" sz="2800" dirty="0" smtClean="0">
                <a:solidFill>
                  <a:schemeClr val="accent5">
                    <a:lumMod val="50000"/>
                  </a:schemeClr>
                </a:solidFill>
              </a:rPr>
              <a:t> </a:t>
            </a:r>
            <a:endParaRPr lang="en-US" sz="2800" dirty="0">
              <a:solidFill>
                <a:schemeClr val="accent5">
                  <a:lumMod val="50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52710"/>
            <a:ext cx="3962400" cy="1590726"/>
          </a:xfrm>
          <a:prstGeom prst="rect">
            <a:avLst/>
          </a:prstGeom>
        </p:spPr>
      </p:pic>
    </p:spTree>
    <p:extLst>
      <p:ext uri="{BB962C8B-B14F-4D97-AF65-F5344CB8AC3E}">
        <p14:creationId xmlns:p14="http://schemas.microsoft.com/office/powerpoint/2010/main" val="3304378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517" y="1603531"/>
            <a:ext cx="3649882" cy="1754326"/>
          </a:xfrm>
          <a:prstGeom prst="rect">
            <a:avLst/>
          </a:prstGeom>
          <a:noFill/>
        </p:spPr>
        <p:txBody>
          <a:bodyPr wrap="square" rtlCol="0">
            <a:spAutoFit/>
          </a:bodyPr>
          <a:lstStyle/>
          <a:p>
            <a:r>
              <a:rPr lang="en-US" sz="2800" b="1" dirty="0" smtClean="0">
                <a:solidFill>
                  <a:schemeClr val="accent5">
                    <a:lumMod val="50000"/>
                  </a:schemeClr>
                </a:solidFill>
                <a:latin typeface="Constantia" panose="02030602050306030303" pitchFamily="18" charset="0"/>
              </a:rPr>
              <a:t>Jennifer Harris</a:t>
            </a:r>
          </a:p>
          <a:p>
            <a:r>
              <a:rPr lang="en-US" sz="2000" dirty="0" smtClean="0">
                <a:solidFill>
                  <a:schemeClr val="accent5">
                    <a:lumMod val="50000"/>
                  </a:schemeClr>
                </a:solidFill>
                <a:latin typeface="Constantia" panose="02030602050306030303" pitchFamily="18" charset="0"/>
              </a:rPr>
              <a:t>Program Evaluator</a:t>
            </a:r>
          </a:p>
          <a:p>
            <a:r>
              <a:rPr lang="en-US" sz="2000" dirty="0">
                <a:solidFill>
                  <a:schemeClr val="accent5">
                    <a:lumMod val="50000"/>
                  </a:schemeClr>
                </a:solidFill>
                <a:latin typeface="Constantia" panose="02030602050306030303" pitchFamily="18" charset="0"/>
              </a:rPr>
              <a:t>(775)333-3766</a:t>
            </a:r>
          </a:p>
          <a:p>
            <a:r>
              <a:rPr lang="en-US" sz="2000" dirty="0" smtClean="0">
                <a:solidFill>
                  <a:schemeClr val="accent5">
                    <a:lumMod val="50000"/>
                  </a:schemeClr>
                </a:solidFill>
                <a:latin typeface="Constantia" panose="02030602050306030303" pitchFamily="18" charset="0"/>
              </a:rPr>
              <a:t>jharris@washoeschools.net</a:t>
            </a:r>
            <a:endParaRPr lang="en-US" sz="2000" dirty="0">
              <a:solidFill>
                <a:srgbClr val="0070C0"/>
              </a:solidFill>
              <a:latin typeface="Constantia" panose="02030602050306030303" pitchFamily="18" charset="0"/>
            </a:endParaRPr>
          </a:p>
          <a:p>
            <a:endParaRPr lang="en-US" sz="2000" dirty="0" smtClean="0">
              <a:solidFill>
                <a:srgbClr val="0070C0"/>
              </a:solidFill>
              <a:latin typeface="Constantia" panose="02030602050306030303" pitchFamily="18" charset="0"/>
            </a:endParaRPr>
          </a:p>
        </p:txBody>
      </p:sp>
      <p:sp>
        <p:nvSpPr>
          <p:cNvPr id="6" name="TextBox 5"/>
          <p:cNvSpPr txBox="1"/>
          <p:nvPr/>
        </p:nvSpPr>
        <p:spPr>
          <a:xfrm>
            <a:off x="312517" y="3271710"/>
            <a:ext cx="3710351" cy="1323439"/>
          </a:xfrm>
          <a:prstGeom prst="rect">
            <a:avLst/>
          </a:prstGeom>
          <a:noFill/>
        </p:spPr>
        <p:txBody>
          <a:bodyPr wrap="square" rtlCol="0">
            <a:spAutoFit/>
          </a:bodyPr>
          <a:lstStyle/>
          <a:p>
            <a:r>
              <a:rPr lang="en-US" sz="2000" dirty="0">
                <a:solidFill>
                  <a:schemeClr val="accent5">
                    <a:lumMod val="50000"/>
                  </a:schemeClr>
                </a:solidFill>
                <a:latin typeface="Constantia" panose="02030602050306030303" pitchFamily="18" charset="0"/>
              </a:rPr>
              <a:t>Washoe County School District</a:t>
            </a:r>
          </a:p>
          <a:p>
            <a:r>
              <a:rPr lang="en-US" sz="2000" dirty="0" smtClean="0">
                <a:solidFill>
                  <a:schemeClr val="accent5">
                    <a:lumMod val="50000"/>
                  </a:schemeClr>
                </a:solidFill>
                <a:latin typeface="Constantia" panose="02030602050306030303" pitchFamily="18" charset="0"/>
              </a:rPr>
              <a:t>Office </a:t>
            </a:r>
            <a:r>
              <a:rPr lang="en-US" sz="2000" dirty="0">
                <a:solidFill>
                  <a:schemeClr val="accent5">
                    <a:lumMod val="50000"/>
                  </a:schemeClr>
                </a:solidFill>
                <a:latin typeface="Constantia" panose="02030602050306030303" pitchFamily="18" charset="0"/>
              </a:rPr>
              <a:t>of Accountability</a:t>
            </a:r>
          </a:p>
          <a:p>
            <a:r>
              <a:rPr lang="en-US" sz="2000" dirty="0">
                <a:solidFill>
                  <a:schemeClr val="accent5">
                    <a:lumMod val="50000"/>
                  </a:schemeClr>
                </a:solidFill>
                <a:latin typeface="Constantia" panose="02030602050306030303" pitchFamily="18" charset="0"/>
              </a:rPr>
              <a:t>425 East Ninth Street</a:t>
            </a:r>
          </a:p>
          <a:p>
            <a:r>
              <a:rPr lang="en-US" sz="2000" dirty="0">
                <a:solidFill>
                  <a:schemeClr val="accent5">
                    <a:lumMod val="50000"/>
                  </a:schemeClr>
                </a:solidFill>
                <a:latin typeface="Constantia" panose="02030602050306030303" pitchFamily="18" charset="0"/>
              </a:rPr>
              <a:t>Reno, NV 89520</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191000" y="1603531"/>
            <a:ext cx="4598990" cy="3336358"/>
          </a:xfrm>
          <a:prstGeom prst="rect">
            <a:avLst/>
          </a:prstGeom>
        </p:spPr>
      </p:pic>
      <p:sp>
        <p:nvSpPr>
          <p:cNvPr id="8" name="TextBox 7"/>
          <p:cNvSpPr txBox="1"/>
          <p:nvPr/>
        </p:nvSpPr>
        <p:spPr>
          <a:xfrm>
            <a:off x="0" y="366239"/>
            <a:ext cx="9143999" cy="830997"/>
          </a:xfrm>
          <a:prstGeom prst="rect">
            <a:avLst/>
          </a:prstGeom>
          <a:noFill/>
        </p:spPr>
        <p:txBody>
          <a:bodyPr wrap="square" rtlCol="0">
            <a:spAutoFit/>
          </a:bodyPr>
          <a:lstStyle/>
          <a:p>
            <a:pPr algn="ctr"/>
            <a:r>
              <a:rPr lang="en-US" sz="4800" b="1" dirty="0" smtClean="0">
                <a:solidFill>
                  <a:srgbClr val="008080"/>
                </a:solidFill>
                <a:latin typeface="Constantia" panose="02030602050306030303" pitchFamily="18" charset="0"/>
              </a:rPr>
              <a:t>Thank you!</a:t>
            </a:r>
          </a:p>
        </p:txBody>
      </p:sp>
    </p:spTree>
    <p:extLst>
      <p:ext uri="{BB962C8B-B14F-4D97-AF65-F5344CB8AC3E}">
        <p14:creationId xmlns:p14="http://schemas.microsoft.com/office/powerpoint/2010/main" val="381126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79400"/>
            <a:ext cx="9144000" cy="1020762"/>
          </a:xfrm>
          <a:noFill/>
          <a:ln/>
        </p:spPr>
        <p:txBody>
          <a:bodyPr/>
          <a:lstStyle/>
          <a:p>
            <a:r>
              <a:rPr lang="en-US" b="1" u="sng" dirty="0" smtClean="0">
                <a:solidFill>
                  <a:schemeClr val="accent5">
                    <a:lumMod val="75000"/>
                  </a:schemeClr>
                </a:solidFill>
                <a:latin typeface="Constantia" panose="02030602050306030303" pitchFamily="18" charset="0"/>
              </a:rPr>
              <a:t>Survey Purpose</a:t>
            </a:r>
            <a:endParaRPr lang="en-US" u="sng" dirty="0">
              <a:solidFill>
                <a:schemeClr val="accent5">
                  <a:lumMod val="75000"/>
                </a:schemeClr>
              </a:solidFill>
              <a:latin typeface="Constantia" panose="02030602050306030303" pitchFamily="18" charset="0"/>
            </a:endParaRPr>
          </a:p>
        </p:txBody>
      </p:sp>
      <p:sp>
        <p:nvSpPr>
          <p:cNvPr id="3" name="Content Placeholder 2"/>
          <p:cNvSpPr>
            <a:spLocks noGrp="1"/>
          </p:cNvSpPr>
          <p:nvPr>
            <p:ph idx="1"/>
          </p:nvPr>
        </p:nvSpPr>
        <p:spPr>
          <a:xfrm>
            <a:off x="457200" y="1300162"/>
            <a:ext cx="8382000" cy="3810000"/>
          </a:xfrm>
        </p:spPr>
        <p:txBody>
          <a:bodyPr>
            <a:normAutofit/>
          </a:bodyPr>
          <a:lstStyle/>
          <a:p>
            <a:pPr marL="514350" indent="-514350">
              <a:buFont typeface="+mj-lt"/>
              <a:buAutoNum type="arabicPeriod"/>
            </a:pPr>
            <a:r>
              <a:rPr lang="en-US" altLang="en-US" sz="3200" b="1" dirty="0" smtClean="0">
                <a:solidFill>
                  <a:schemeClr val="accent1">
                    <a:lumMod val="50000"/>
                  </a:schemeClr>
                </a:solidFill>
                <a:latin typeface="Constantia" panose="02030602050306030303" pitchFamily="18" charset="0"/>
                <a:ea typeface="ＭＳ Ｐゴシック" panose="020B0600070205080204" pitchFamily="34" charset="-128"/>
              </a:rPr>
              <a:t>Capture</a:t>
            </a:r>
            <a:r>
              <a:rPr lang="en-US" altLang="en-US" sz="3200" dirty="0" smtClean="0">
                <a:solidFill>
                  <a:schemeClr val="accent5">
                    <a:lumMod val="50000"/>
                  </a:schemeClr>
                </a:solidFill>
                <a:latin typeface="Constantia" panose="02030602050306030303" pitchFamily="18" charset="0"/>
                <a:ea typeface="ＭＳ Ｐゴシック" panose="020B0600070205080204" pitchFamily="34" charset="-128"/>
              </a:rPr>
              <a:t> </a:t>
            </a:r>
            <a:r>
              <a:rPr lang="en-US" altLang="en-US" sz="3200" dirty="0" smtClean="0">
                <a:solidFill>
                  <a:schemeClr val="accent1">
                    <a:lumMod val="50000"/>
                  </a:schemeClr>
                </a:solidFill>
                <a:latin typeface="Constantia" panose="02030602050306030303" pitchFamily="18" charset="0"/>
                <a:ea typeface="ＭＳ Ｐゴシック" panose="020B0600070205080204" pitchFamily="34" charset="-128"/>
              </a:rPr>
              <a:t>a fuller picture of the practices that affect the delivery of SPED services</a:t>
            </a:r>
          </a:p>
          <a:p>
            <a:pPr marL="0" indent="0">
              <a:buNone/>
            </a:pPr>
            <a:endParaRPr lang="en-US" altLang="en-US" sz="1000" dirty="0" smtClean="0">
              <a:solidFill>
                <a:schemeClr val="accent1">
                  <a:lumMod val="50000"/>
                </a:schemeClr>
              </a:solidFill>
              <a:latin typeface="Constantia" panose="02030602050306030303" pitchFamily="18" charset="0"/>
              <a:ea typeface="ＭＳ Ｐゴシック" panose="020B0600070205080204" pitchFamily="34" charset="-128"/>
            </a:endParaRPr>
          </a:p>
          <a:p>
            <a:pPr marL="514350" indent="-514350">
              <a:buFont typeface="+mj-lt"/>
              <a:buAutoNum type="arabicPeriod" startAt="2"/>
            </a:pPr>
            <a:r>
              <a:rPr lang="en-US" altLang="en-US" sz="3200" b="1" dirty="0" smtClean="0">
                <a:solidFill>
                  <a:schemeClr val="accent1">
                    <a:lumMod val="75000"/>
                  </a:schemeClr>
                </a:solidFill>
                <a:latin typeface="Constantia" panose="02030602050306030303" pitchFamily="18" charset="0"/>
                <a:ea typeface="ＭＳ Ｐゴシック" panose="020B0600070205080204" pitchFamily="34" charset="-128"/>
              </a:rPr>
              <a:t>Learn</a:t>
            </a:r>
            <a:r>
              <a:rPr lang="en-US" altLang="en-US" sz="3200" dirty="0" smtClean="0">
                <a:solidFill>
                  <a:schemeClr val="accent5">
                    <a:lumMod val="50000"/>
                  </a:schemeClr>
                </a:solidFill>
                <a:latin typeface="Constantia" panose="02030602050306030303" pitchFamily="18" charset="0"/>
                <a:ea typeface="ＭＳ Ｐゴシック" panose="020B0600070205080204" pitchFamily="34" charset="-128"/>
              </a:rPr>
              <a:t> </a:t>
            </a:r>
            <a:r>
              <a:rPr lang="en-US" altLang="en-US" sz="3200" dirty="0" smtClean="0">
                <a:solidFill>
                  <a:schemeClr val="accent1">
                    <a:lumMod val="75000"/>
                  </a:schemeClr>
                </a:solidFill>
                <a:latin typeface="Constantia" panose="02030602050306030303" pitchFamily="18" charset="0"/>
                <a:ea typeface="ＭＳ Ｐゴシック" panose="020B0600070205080204" pitchFamily="34" charset="-128"/>
              </a:rPr>
              <a:t>from educators how to improve the delivery of SPED services</a:t>
            </a:r>
          </a:p>
          <a:p>
            <a:pPr marL="0" indent="0">
              <a:buNone/>
            </a:pPr>
            <a:endParaRPr lang="en-US" altLang="en-US" sz="1000" dirty="0" smtClean="0">
              <a:solidFill>
                <a:schemeClr val="accent1">
                  <a:lumMod val="75000"/>
                </a:schemeClr>
              </a:solidFill>
              <a:latin typeface="Constantia" panose="02030602050306030303" pitchFamily="18" charset="0"/>
              <a:ea typeface="ＭＳ Ｐゴシック" panose="020B0600070205080204" pitchFamily="34" charset="-128"/>
            </a:endParaRPr>
          </a:p>
          <a:p>
            <a:pPr marL="514350" indent="-514350">
              <a:buFont typeface="+mj-lt"/>
              <a:buAutoNum type="arabicPeriod" startAt="3"/>
            </a:pPr>
            <a:r>
              <a:rPr lang="en-US" altLang="en-US" sz="3200" b="1" dirty="0" smtClean="0">
                <a:solidFill>
                  <a:schemeClr val="accent5">
                    <a:lumMod val="50000"/>
                  </a:schemeClr>
                </a:solidFill>
                <a:latin typeface="Constantia" panose="02030602050306030303" pitchFamily="18" charset="0"/>
                <a:ea typeface="ＭＳ Ｐゴシック" panose="020B0600070205080204" pitchFamily="34" charset="-128"/>
              </a:rPr>
              <a:t>Establish</a:t>
            </a:r>
            <a:r>
              <a:rPr lang="en-US" altLang="en-US" sz="3200" dirty="0" smtClean="0">
                <a:solidFill>
                  <a:schemeClr val="accent5">
                    <a:lumMod val="50000"/>
                  </a:schemeClr>
                </a:solidFill>
                <a:latin typeface="Constantia" panose="02030602050306030303" pitchFamily="18" charset="0"/>
                <a:ea typeface="ＭＳ Ｐゴシック" panose="020B0600070205080204" pitchFamily="34" charset="-128"/>
              </a:rPr>
              <a:t> how educators’ time is used and the level of their workloads    </a:t>
            </a:r>
            <a:endParaRPr lang="en-US" altLang="en-US" sz="3200" dirty="0">
              <a:solidFill>
                <a:schemeClr val="accent5">
                  <a:lumMod val="50000"/>
                </a:schemeClr>
              </a:solidFill>
              <a:latin typeface="Constantia" panose="02030602050306030303" pitchFamily="18" charset="0"/>
              <a:ea typeface="ＭＳ Ｐゴシック" panose="020B0600070205080204" pitchFamily="34" charset="-128"/>
            </a:endParaRPr>
          </a:p>
          <a:p>
            <a:pPr marL="742950" indent="-742950">
              <a:buFont typeface="+mj-lt"/>
              <a:buAutoNum type="arabicPeriod" startAt="3"/>
            </a:pPr>
            <a:endParaRPr lang="en-US" sz="4000" dirty="0"/>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4172" name="Rectangle 76"/>
          <p:cNvSpPr>
            <a:spLocks noChangeArrowheads="1"/>
          </p:cNvSpPr>
          <p:nvPr/>
        </p:nvSpPr>
        <p:spPr bwMode="auto">
          <a:xfrm>
            <a:off x="5243513" y="3819525"/>
            <a:ext cx="581025" cy="327025"/>
          </a:xfrm>
          <a:prstGeom prst="rect">
            <a:avLst/>
          </a:prstGeom>
          <a:noFill/>
          <a:ln w="9525">
            <a:noFill/>
            <a:miter lim="800000"/>
            <a:headEnd/>
            <a:tailEnd/>
          </a:ln>
        </p:spPr>
        <p:txBody>
          <a:bodyPr/>
          <a:lstStyle/>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049" y="4991302"/>
            <a:ext cx="4244301" cy="1145961"/>
          </a:xfrm>
          <a:prstGeom prst="rect">
            <a:avLst/>
          </a:prstGeom>
        </p:spPr>
      </p:pic>
    </p:spTree>
    <p:extLst>
      <p:ext uri="{BB962C8B-B14F-4D97-AF65-F5344CB8AC3E}">
        <p14:creationId xmlns:p14="http://schemas.microsoft.com/office/powerpoint/2010/main" val="1991731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0064" b="14381"/>
          <a:stretch/>
        </p:blipFill>
        <p:spPr>
          <a:xfrm>
            <a:off x="940778" y="990600"/>
            <a:ext cx="7262446" cy="4648200"/>
          </a:xfrm>
          <a:prstGeom prst="rect">
            <a:avLst/>
          </a:prstGeom>
          <a:gradFill>
            <a:gsLst>
              <a:gs pos="0">
                <a:srgbClr val="008080">
                  <a:alpha val="0"/>
                </a:srgbClr>
              </a:gs>
              <a:gs pos="62000">
                <a:schemeClr val="bg2"/>
              </a:gs>
              <a:gs pos="100000">
                <a:schemeClr val="accent3">
                  <a:alpha val="19000"/>
                  <a:lumMod val="18000"/>
                  <a:lumOff val="82000"/>
                </a:schemeClr>
              </a:gs>
              <a:gs pos="100000">
                <a:schemeClr val="accent1">
                  <a:lumMod val="30000"/>
                  <a:lumOff val="70000"/>
                </a:schemeClr>
              </a:gs>
            </a:gsLst>
            <a:lin ang="5400000" scaled="1"/>
          </a:gradFill>
        </p:spPr>
      </p:pic>
      <p:sp>
        <p:nvSpPr>
          <p:cNvPr id="4" name="Rectangle 2"/>
          <p:cNvSpPr txBox="1">
            <a:spLocks noChangeArrowheads="1"/>
          </p:cNvSpPr>
          <p:nvPr/>
        </p:nvSpPr>
        <p:spPr>
          <a:xfrm>
            <a:off x="1" y="228600"/>
            <a:ext cx="9144000" cy="1020762"/>
          </a:xfrm>
          <a:prstGeom prst="rect">
            <a:avLst/>
          </a:prstGeom>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u="sng" dirty="0" smtClean="0">
                <a:solidFill>
                  <a:schemeClr val="accent5">
                    <a:lumMod val="75000"/>
                  </a:schemeClr>
                </a:solidFill>
                <a:latin typeface="Constantia" panose="02030602050306030303" pitchFamily="18" charset="0"/>
              </a:rPr>
              <a:t>Survey Purpose</a:t>
            </a:r>
            <a:endParaRPr lang="en-US" u="sng" dirty="0">
              <a:solidFill>
                <a:schemeClr val="accent5">
                  <a:lumMod val="75000"/>
                </a:schemeClr>
              </a:solidFill>
              <a:latin typeface="Constantia" panose="02030602050306030303" pitchFamily="18" charset="0"/>
            </a:endParaRPr>
          </a:p>
        </p:txBody>
      </p:sp>
    </p:spTree>
    <p:extLst>
      <p:ext uri="{BB962C8B-B14F-4D97-AF65-F5344CB8AC3E}">
        <p14:creationId xmlns:p14="http://schemas.microsoft.com/office/powerpoint/2010/main" val="2321727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24462"/>
            <a:ext cx="9144000" cy="1020762"/>
          </a:xfrm>
          <a:noFill/>
          <a:ln/>
        </p:spPr>
        <p:txBody>
          <a:bodyPr/>
          <a:lstStyle/>
          <a:p>
            <a:r>
              <a:rPr lang="en-US" b="1" u="sng" dirty="0" smtClean="0">
                <a:solidFill>
                  <a:schemeClr val="accent5">
                    <a:lumMod val="75000"/>
                  </a:schemeClr>
                </a:solidFill>
                <a:latin typeface="Constantia" panose="02030602050306030303" pitchFamily="18" charset="0"/>
              </a:rPr>
              <a:t>Survey Purpose</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4172" name="Rectangle 76"/>
          <p:cNvSpPr>
            <a:spLocks noChangeArrowheads="1"/>
          </p:cNvSpPr>
          <p:nvPr/>
        </p:nvSpPr>
        <p:spPr bwMode="auto">
          <a:xfrm>
            <a:off x="5243513" y="38195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434975" y="1091927"/>
            <a:ext cx="8458199" cy="2754600"/>
          </a:xfrm>
          <a:prstGeom prst="rect">
            <a:avLst/>
          </a:prstGeom>
          <a:noFill/>
        </p:spPr>
        <p:txBody>
          <a:bodyPr wrap="square" rtlCol="0">
            <a:spAutoFit/>
          </a:bodyPr>
          <a:lstStyle/>
          <a:p>
            <a:pPr marL="623888" indent="-623888">
              <a:buFont typeface="Wingdings" panose="05000000000000000000" pitchFamily="2" charset="2"/>
              <a:buChar char="v"/>
            </a:pPr>
            <a:r>
              <a:rPr lang="en-US" sz="3200" dirty="0" smtClean="0">
                <a:solidFill>
                  <a:schemeClr val="accent5">
                    <a:lumMod val="50000"/>
                  </a:schemeClr>
                </a:solidFill>
                <a:latin typeface="Constantia" panose="02030602050306030303" pitchFamily="18" charset="0"/>
              </a:rPr>
              <a:t>Establishes a baseline of WCSD educator perceptions of SPED practices </a:t>
            </a:r>
          </a:p>
          <a:p>
            <a:endParaRPr lang="en-US" sz="500" dirty="0" smtClean="0">
              <a:solidFill>
                <a:schemeClr val="accent5">
                  <a:lumMod val="50000"/>
                </a:schemeClr>
              </a:solidFill>
              <a:latin typeface="Constantia" panose="02030602050306030303" pitchFamily="18" charset="0"/>
            </a:endParaRPr>
          </a:p>
          <a:p>
            <a:pPr marL="623888" indent="-623888">
              <a:buFont typeface="Wingdings" panose="05000000000000000000" pitchFamily="2" charset="2"/>
              <a:buChar char="v"/>
            </a:pPr>
            <a:r>
              <a:rPr lang="en-US" sz="3200" dirty="0" smtClean="0">
                <a:solidFill>
                  <a:schemeClr val="accent5">
                    <a:lumMod val="50000"/>
                  </a:schemeClr>
                </a:solidFill>
                <a:latin typeface="Constantia" panose="02030602050306030303" pitchFamily="18" charset="0"/>
              </a:rPr>
              <a:t>Provides information from which professional development can be developed</a:t>
            </a:r>
          </a:p>
          <a:p>
            <a:endParaRPr lang="en-US" sz="500" dirty="0" smtClean="0">
              <a:solidFill>
                <a:schemeClr val="accent5">
                  <a:lumMod val="50000"/>
                </a:schemeClr>
              </a:solidFill>
              <a:latin typeface="Constantia" panose="02030602050306030303" pitchFamily="18" charset="0"/>
            </a:endParaRPr>
          </a:p>
          <a:p>
            <a:pPr marL="623888" indent="-623888">
              <a:buFont typeface="Wingdings" panose="05000000000000000000" pitchFamily="2" charset="2"/>
              <a:buChar char="v"/>
            </a:pPr>
            <a:r>
              <a:rPr lang="en-US" sz="3200" dirty="0" smtClean="0">
                <a:solidFill>
                  <a:schemeClr val="accent5">
                    <a:lumMod val="50000"/>
                  </a:schemeClr>
                </a:solidFill>
                <a:latin typeface="Constantia" panose="02030602050306030303" pitchFamily="18" charset="0"/>
              </a:rPr>
              <a:t>Pushes dialogue and reflection </a:t>
            </a:r>
            <a:endParaRPr lang="en-US" sz="3200" dirty="0">
              <a:solidFill>
                <a:schemeClr val="accent5">
                  <a:lumMod val="50000"/>
                </a:schemeClr>
              </a:solidFill>
              <a:latin typeface="Constantia" panose="0203060205030603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947" y="3873528"/>
            <a:ext cx="2768600" cy="20181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600" y="3873528"/>
            <a:ext cx="2781300" cy="2009775"/>
          </a:xfrm>
          <a:prstGeom prst="rect">
            <a:avLst/>
          </a:prstGeom>
        </p:spPr>
      </p:pic>
    </p:spTree>
    <p:extLst>
      <p:ext uri="{BB962C8B-B14F-4D97-AF65-F5344CB8AC3E}">
        <p14:creationId xmlns:p14="http://schemas.microsoft.com/office/powerpoint/2010/main" val="251698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43682"/>
            <a:ext cx="9144000" cy="1020762"/>
          </a:xfrm>
          <a:noFill/>
          <a:ln/>
        </p:spPr>
        <p:txBody>
          <a:bodyPr/>
          <a:lstStyle/>
          <a:p>
            <a:r>
              <a:rPr lang="en-US" b="1" u="sng" dirty="0" smtClean="0">
                <a:solidFill>
                  <a:schemeClr val="accent5">
                    <a:lumMod val="75000"/>
                  </a:schemeClr>
                </a:solidFill>
                <a:latin typeface="Constantia" panose="02030602050306030303" pitchFamily="18" charset="0"/>
              </a:rPr>
              <a:t>Survey Participation</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4172" name="Rectangle 76"/>
          <p:cNvSpPr>
            <a:spLocks noChangeArrowheads="1"/>
          </p:cNvSpPr>
          <p:nvPr/>
        </p:nvSpPr>
        <p:spPr bwMode="auto">
          <a:xfrm>
            <a:off x="5243513" y="38195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412672" y="1143000"/>
            <a:ext cx="8502805" cy="4585871"/>
          </a:xfrm>
          <a:prstGeom prst="rect">
            <a:avLst/>
          </a:prstGeom>
          <a:noFill/>
        </p:spPr>
        <p:txBody>
          <a:bodyPr wrap="square" rtlCol="0">
            <a:spAutoFit/>
          </a:bodyPr>
          <a:lstStyle/>
          <a:p>
            <a:pPr marL="623888" indent="-623888">
              <a:buFont typeface="Wingdings" panose="05000000000000000000" pitchFamily="2" charset="2"/>
              <a:buChar char="v"/>
            </a:pPr>
            <a:r>
              <a:rPr lang="en-US" sz="3200" dirty="0" smtClean="0">
                <a:solidFill>
                  <a:schemeClr val="accent5">
                    <a:lumMod val="50000"/>
                  </a:schemeClr>
                </a:solidFill>
                <a:latin typeface="Constantia" panose="02030602050306030303" pitchFamily="18" charset="0"/>
              </a:rPr>
              <a:t>Strong response rate (43%, 799 of 1876)</a:t>
            </a:r>
          </a:p>
          <a:p>
            <a:pPr marL="1081088" lvl="1" indent="-277813">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209 special education teachers</a:t>
            </a:r>
          </a:p>
          <a:p>
            <a:pPr marL="1081088" lvl="1" indent="-277813">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483 general education teachers</a:t>
            </a:r>
          </a:p>
          <a:p>
            <a:pPr marL="1081088" lvl="1" indent="-277813">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29 gen ed staff and 65 spec. ed. staff</a:t>
            </a:r>
          </a:p>
          <a:p>
            <a:pPr marL="1081088" lvl="1" indent="-277813">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13 excluded</a:t>
            </a:r>
          </a:p>
          <a:p>
            <a:pPr marL="803275" lvl="1"/>
            <a:endParaRPr lang="en-US" sz="1000" dirty="0" smtClean="0">
              <a:solidFill>
                <a:schemeClr val="accent5">
                  <a:lumMod val="50000"/>
                </a:schemeClr>
              </a:solidFill>
              <a:latin typeface="Constantia" panose="02030602050306030303" pitchFamily="18" charset="0"/>
            </a:endParaRPr>
          </a:p>
          <a:p>
            <a:pPr marL="623888" indent="-623888">
              <a:buFont typeface="Wingdings" panose="05000000000000000000" pitchFamily="2" charset="2"/>
              <a:buChar char="v"/>
            </a:pPr>
            <a:r>
              <a:rPr lang="en-US" sz="3200" dirty="0" smtClean="0">
                <a:solidFill>
                  <a:schemeClr val="accent5">
                    <a:lumMod val="50000"/>
                  </a:schemeClr>
                </a:solidFill>
                <a:latin typeface="Constantia" panose="02030602050306030303" pitchFamily="18" charset="0"/>
              </a:rPr>
              <a:t>Representative of special educators at 99% confidence level, </a:t>
            </a:r>
            <a:r>
              <a:rPr lang="en-US" sz="3200" u="sng" dirty="0" smtClean="0">
                <a:solidFill>
                  <a:schemeClr val="accent5">
                    <a:lumMod val="50000"/>
                  </a:schemeClr>
                </a:solidFill>
                <a:latin typeface="Constantia" panose="02030602050306030303" pitchFamily="18" charset="0"/>
              </a:rPr>
              <a:t>+</a:t>
            </a:r>
            <a:r>
              <a:rPr lang="en-US" sz="3200" dirty="0" smtClean="0">
                <a:solidFill>
                  <a:schemeClr val="accent5">
                    <a:lumMod val="50000"/>
                  </a:schemeClr>
                </a:solidFill>
                <a:latin typeface="Constantia" panose="02030602050306030303" pitchFamily="18" charset="0"/>
              </a:rPr>
              <a:t> 6.72</a:t>
            </a:r>
          </a:p>
          <a:p>
            <a:endParaRPr lang="en-US" sz="1000" dirty="0" smtClean="0">
              <a:solidFill>
                <a:schemeClr val="accent5">
                  <a:lumMod val="50000"/>
                </a:schemeClr>
              </a:solidFill>
              <a:latin typeface="Constantia" panose="02030602050306030303" pitchFamily="18" charset="0"/>
            </a:endParaRPr>
          </a:p>
          <a:p>
            <a:pPr marL="623888" indent="-623888">
              <a:buFont typeface="Wingdings" panose="05000000000000000000" pitchFamily="2" charset="2"/>
              <a:buChar char="v"/>
            </a:pPr>
            <a:r>
              <a:rPr lang="en-US" sz="3200" dirty="0">
                <a:solidFill>
                  <a:schemeClr val="accent5">
                    <a:lumMod val="50000"/>
                  </a:schemeClr>
                </a:solidFill>
                <a:latin typeface="Constantia" panose="02030602050306030303" pitchFamily="18" charset="0"/>
              </a:rPr>
              <a:t>R</a:t>
            </a:r>
            <a:r>
              <a:rPr lang="en-US" sz="3200" dirty="0" smtClean="0">
                <a:solidFill>
                  <a:schemeClr val="accent5">
                    <a:lumMod val="50000"/>
                  </a:schemeClr>
                </a:solidFill>
                <a:latin typeface="Constantia" panose="02030602050306030303" pitchFamily="18" charset="0"/>
              </a:rPr>
              <a:t>epresentative </a:t>
            </a:r>
            <a:r>
              <a:rPr lang="en-US" sz="3200" dirty="0">
                <a:solidFill>
                  <a:schemeClr val="accent5">
                    <a:lumMod val="50000"/>
                  </a:schemeClr>
                </a:solidFill>
                <a:latin typeface="Constantia" panose="02030602050306030303" pitchFamily="18" charset="0"/>
              </a:rPr>
              <a:t>of </a:t>
            </a:r>
            <a:r>
              <a:rPr lang="en-US" sz="3200" dirty="0" smtClean="0">
                <a:solidFill>
                  <a:schemeClr val="accent5">
                    <a:lumMod val="50000"/>
                  </a:schemeClr>
                </a:solidFill>
                <a:latin typeface="Constantia" panose="02030602050306030303" pitchFamily="18" charset="0"/>
              </a:rPr>
              <a:t>general educators at </a:t>
            </a:r>
            <a:r>
              <a:rPr lang="en-US" sz="3200" dirty="0">
                <a:solidFill>
                  <a:schemeClr val="accent5">
                    <a:lumMod val="50000"/>
                  </a:schemeClr>
                </a:solidFill>
                <a:latin typeface="Constantia" panose="02030602050306030303" pitchFamily="18" charset="0"/>
              </a:rPr>
              <a:t>the </a:t>
            </a:r>
            <a:r>
              <a:rPr lang="en-US" sz="3200" dirty="0" smtClean="0">
                <a:solidFill>
                  <a:schemeClr val="accent5">
                    <a:lumMod val="50000"/>
                  </a:schemeClr>
                </a:solidFill>
                <a:latin typeface="Constantia" panose="02030602050306030303" pitchFamily="18" charset="0"/>
              </a:rPr>
              <a:t>99% </a:t>
            </a:r>
            <a:r>
              <a:rPr lang="en-US" sz="3200" dirty="0">
                <a:solidFill>
                  <a:schemeClr val="accent5">
                    <a:lumMod val="50000"/>
                  </a:schemeClr>
                </a:solidFill>
                <a:latin typeface="Constantia" panose="02030602050306030303" pitchFamily="18" charset="0"/>
              </a:rPr>
              <a:t>confidence </a:t>
            </a:r>
            <a:r>
              <a:rPr lang="en-US" sz="3200" dirty="0" smtClean="0">
                <a:solidFill>
                  <a:schemeClr val="accent5">
                    <a:lumMod val="50000"/>
                  </a:schemeClr>
                </a:solidFill>
                <a:latin typeface="Constantia" panose="02030602050306030303" pitchFamily="18" charset="0"/>
              </a:rPr>
              <a:t>level, </a:t>
            </a:r>
            <a:r>
              <a:rPr lang="en-US" sz="3200" u="sng" dirty="0" smtClean="0">
                <a:solidFill>
                  <a:schemeClr val="accent5">
                    <a:lumMod val="50000"/>
                  </a:schemeClr>
                </a:solidFill>
                <a:latin typeface="Constantia" panose="02030602050306030303" pitchFamily="18" charset="0"/>
              </a:rPr>
              <a:t>+</a:t>
            </a:r>
            <a:r>
              <a:rPr lang="en-US" sz="3200" dirty="0" smtClean="0">
                <a:solidFill>
                  <a:schemeClr val="accent5">
                    <a:lumMod val="50000"/>
                  </a:schemeClr>
                </a:solidFill>
                <a:latin typeface="Constantia" panose="02030602050306030303" pitchFamily="18" charset="0"/>
              </a:rPr>
              <a:t> 5.21</a:t>
            </a:r>
            <a:endParaRPr lang="en-US" sz="3200" dirty="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1046984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533400"/>
            <a:ext cx="3590094" cy="2743200"/>
          </a:xfrm>
        </p:spPr>
        <p:txBody>
          <a:bodyPr>
            <a:noAutofit/>
          </a:bodyPr>
          <a:lstStyle/>
          <a:p>
            <a:r>
              <a:rPr lang="en-US" sz="4400" dirty="0" smtClean="0">
                <a:solidFill>
                  <a:schemeClr val="accent5">
                    <a:lumMod val="75000"/>
                  </a:schemeClr>
                </a:solidFill>
                <a:latin typeface="Constantia" panose="02030602050306030303" pitchFamily="18" charset="0"/>
              </a:rPr>
              <a:t>Intervention Assistance Team (IAT) Practices</a:t>
            </a:r>
            <a:endParaRPr lang="en-US" sz="4400" dirty="0">
              <a:solidFill>
                <a:schemeClr val="accent5">
                  <a:lumMod val="75000"/>
                </a:schemeClr>
              </a:solidFill>
              <a:latin typeface="Constantia" panose="02030602050306030303"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315" r="3339" b="6528"/>
          <a:stretch/>
        </p:blipFill>
        <p:spPr>
          <a:xfrm>
            <a:off x="3886200" y="228600"/>
            <a:ext cx="4997503" cy="4613676"/>
          </a:xfrm>
          <a:prstGeom prst="rect">
            <a:avLst/>
          </a:prstGeom>
        </p:spPr>
      </p:pic>
      <p:sp>
        <p:nvSpPr>
          <p:cNvPr id="5" name="TextBox 4"/>
          <p:cNvSpPr txBox="1"/>
          <p:nvPr/>
        </p:nvSpPr>
        <p:spPr>
          <a:xfrm>
            <a:off x="152400" y="3377648"/>
            <a:ext cx="2743200" cy="2246769"/>
          </a:xfrm>
          <a:prstGeom prst="rect">
            <a:avLst/>
          </a:prstGeom>
          <a:noFill/>
        </p:spPr>
        <p:txBody>
          <a:bodyPr wrap="square" rtlCol="0">
            <a:spAutoFit/>
          </a:bodyPr>
          <a:lstStyle/>
          <a:p>
            <a:r>
              <a:rPr lang="en-US" sz="2000" i="1" dirty="0" smtClean="0">
                <a:solidFill>
                  <a:schemeClr val="accent6">
                    <a:lumMod val="50000"/>
                  </a:schemeClr>
                </a:solidFill>
              </a:rPr>
              <a:t>Evaluation Question: </a:t>
            </a:r>
          </a:p>
          <a:p>
            <a:r>
              <a:rPr lang="en-US" sz="2000" i="1" dirty="0" smtClean="0">
                <a:solidFill>
                  <a:schemeClr val="accent6">
                    <a:lumMod val="50000"/>
                  </a:schemeClr>
                </a:solidFill>
              </a:rPr>
              <a:t>To what extent are IATs adhering to best practices for identifying students for referral for special education services?</a:t>
            </a:r>
            <a:endParaRPr lang="en-US" sz="2000" i="1" dirty="0">
              <a:solidFill>
                <a:schemeClr val="accent6">
                  <a:lumMod val="50000"/>
                </a:schemeClr>
              </a:solidFill>
            </a:endParaRPr>
          </a:p>
        </p:txBody>
      </p:sp>
    </p:spTree>
    <p:extLst>
      <p:ext uri="{BB962C8B-B14F-4D97-AF65-F5344CB8AC3E}">
        <p14:creationId xmlns:p14="http://schemas.microsoft.com/office/powerpoint/2010/main" val="554135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28600"/>
            <a:ext cx="3657600" cy="1375879"/>
          </a:xfrm>
          <a:prstGeom prst="rect">
            <a:avLst/>
          </a:prstGeom>
        </p:spPr>
      </p:pic>
      <p:sp>
        <p:nvSpPr>
          <p:cNvPr id="4098" name="Rectangle 2"/>
          <p:cNvSpPr>
            <a:spLocks noGrp="1" noChangeArrowheads="1"/>
          </p:cNvSpPr>
          <p:nvPr>
            <p:ph type="title"/>
          </p:nvPr>
        </p:nvSpPr>
        <p:spPr>
          <a:xfrm>
            <a:off x="380998" y="152400"/>
            <a:ext cx="8763001" cy="1147762"/>
          </a:xfrm>
          <a:noFill/>
          <a:ln/>
        </p:spPr>
        <p:txBody>
          <a:bodyPr>
            <a:noAutofit/>
          </a:bodyPr>
          <a:lstStyle/>
          <a:p>
            <a:pPr algn="l"/>
            <a:r>
              <a:rPr lang="en-US" b="1" u="sng" dirty="0" smtClean="0">
                <a:solidFill>
                  <a:schemeClr val="accent5">
                    <a:lumMod val="75000"/>
                  </a:schemeClr>
                </a:solidFill>
                <a:latin typeface="Constantia" panose="02030602050306030303" pitchFamily="18" charset="0"/>
              </a:rPr>
              <a:t>IAT Practices</a:t>
            </a:r>
            <a:endParaRPr lang="en-US" u="sng" dirty="0">
              <a:solidFill>
                <a:schemeClr val="accent5">
                  <a:lumMod val="75000"/>
                </a:schemeClr>
              </a:solidFill>
              <a:latin typeface="Constantia" panose="02030602050306030303" pitchFamily="18" charset="0"/>
            </a:endParaRPr>
          </a:p>
        </p:txBody>
      </p:sp>
      <p:sp>
        <p:nvSpPr>
          <p:cNvPr id="4113" name="Rectangle 17"/>
          <p:cNvSpPr>
            <a:spLocks noChangeArrowheads="1"/>
          </p:cNvSpPr>
          <p:nvPr/>
        </p:nvSpPr>
        <p:spPr bwMode="auto">
          <a:xfrm>
            <a:off x="2889250" y="2005013"/>
            <a:ext cx="195263" cy="217487"/>
          </a:xfrm>
          <a:prstGeom prst="rect">
            <a:avLst/>
          </a:prstGeom>
          <a:noFill/>
          <a:ln w="9525">
            <a:noFill/>
            <a:miter lim="800000"/>
            <a:headEnd/>
            <a:tailEnd/>
          </a:ln>
        </p:spPr>
        <p:txBody>
          <a:bodyPr/>
          <a:lstStyle/>
          <a:p>
            <a:endParaRPr lang="en-US" dirty="0"/>
          </a:p>
        </p:txBody>
      </p:sp>
      <p:sp>
        <p:nvSpPr>
          <p:cNvPr id="4135" name="Rectangle 39"/>
          <p:cNvSpPr>
            <a:spLocks noChangeArrowheads="1"/>
          </p:cNvSpPr>
          <p:nvPr/>
        </p:nvSpPr>
        <p:spPr bwMode="auto">
          <a:xfrm>
            <a:off x="1982788" y="1998663"/>
            <a:ext cx="896937" cy="588962"/>
          </a:xfrm>
          <a:prstGeom prst="rect">
            <a:avLst/>
          </a:prstGeom>
          <a:noFill/>
          <a:ln w="9525">
            <a:noFill/>
            <a:miter lim="800000"/>
            <a:headEnd/>
            <a:tailEnd/>
          </a:ln>
        </p:spPr>
        <p:txBody>
          <a:bodyPr/>
          <a:lstStyle/>
          <a:p>
            <a:endParaRPr lang="en-US" dirty="0"/>
          </a:p>
        </p:txBody>
      </p:sp>
      <p:sp>
        <p:nvSpPr>
          <p:cNvPr id="4168" name="Rectangle 72"/>
          <p:cNvSpPr>
            <a:spLocks noChangeArrowheads="1"/>
          </p:cNvSpPr>
          <p:nvPr/>
        </p:nvSpPr>
        <p:spPr bwMode="auto">
          <a:xfrm>
            <a:off x="3767138" y="3190875"/>
            <a:ext cx="896937" cy="325438"/>
          </a:xfrm>
          <a:prstGeom prst="rect">
            <a:avLst/>
          </a:prstGeom>
          <a:noFill/>
          <a:ln w="9525">
            <a:noFill/>
            <a:miter lim="800000"/>
            <a:headEnd/>
            <a:tailEnd/>
          </a:ln>
        </p:spPr>
        <p:txBody>
          <a:bodyPr/>
          <a:lstStyle/>
          <a:p>
            <a:endParaRPr lang="en-US" dirty="0"/>
          </a:p>
        </p:txBody>
      </p:sp>
      <p:sp>
        <p:nvSpPr>
          <p:cNvPr id="4170" name="Rectangle 74"/>
          <p:cNvSpPr>
            <a:spLocks noChangeArrowheads="1"/>
          </p:cNvSpPr>
          <p:nvPr/>
        </p:nvSpPr>
        <p:spPr bwMode="auto">
          <a:xfrm>
            <a:off x="2563813" y="3832225"/>
            <a:ext cx="581025" cy="327025"/>
          </a:xfrm>
          <a:prstGeom prst="rect">
            <a:avLst/>
          </a:prstGeom>
          <a:noFill/>
          <a:ln w="9525">
            <a:noFill/>
            <a:miter lim="800000"/>
            <a:headEnd/>
            <a:tailEnd/>
          </a:ln>
        </p:spPr>
        <p:txBody>
          <a:bodyPr/>
          <a:lstStyle/>
          <a:p>
            <a:endParaRPr lang="en-US" dirty="0"/>
          </a:p>
        </p:txBody>
      </p:sp>
      <p:sp>
        <p:nvSpPr>
          <p:cNvPr id="2" name="TextBox 1"/>
          <p:cNvSpPr txBox="1"/>
          <p:nvPr/>
        </p:nvSpPr>
        <p:spPr>
          <a:xfrm>
            <a:off x="380998" y="1136466"/>
            <a:ext cx="8458202" cy="3677930"/>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solidFill>
                  <a:schemeClr val="accent5">
                    <a:lumMod val="50000"/>
                  </a:schemeClr>
                </a:solidFill>
                <a:latin typeface="Constantia" panose="02030602050306030303" pitchFamily="18" charset="0"/>
              </a:rPr>
              <a:t>M</a:t>
            </a:r>
            <a:r>
              <a:rPr lang="en-US" sz="3200" dirty="0" smtClean="0">
                <a:solidFill>
                  <a:schemeClr val="accent5">
                    <a:lumMod val="50000"/>
                  </a:schemeClr>
                </a:solidFill>
                <a:latin typeface="Constantia" panose="02030602050306030303" pitchFamily="18" charset="0"/>
              </a:rPr>
              <a:t>ajority of IAT members                     indicate </a:t>
            </a:r>
            <a:r>
              <a:rPr lang="en-US" sz="3200" dirty="0" err="1" smtClean="0">
                <a:solidFill>
                  <a:schemeClr val="accent5">
                    <a:lumMod val="50000"/>
                  </a:schemeClr>
                </a:solidFill>
                <a:latin typeface="Constantia" panose="02030602050306030303" pitchFamily="18" charset="0"/>
              </a:rPr>
              <a:t>RtI</a:t>
            </a:r>
            <a:r>
              <a:rPr lang="en-US" sz="3200" dirty="0" smtClean="0">
                <a:solidFill>
                  <a:schemeClr val="accent5">
                    <a:lumMod val="50000"/>
                  </a:schemeClr>
                </a:solidFill>
                <a:latin typeface="Constantia" panose="02030602050306030303" pitchFamily="18" charset="0"/>
              </a:rPr>
              <a:t> best practices are followed</a:t>
            </a:r>
          </a:p>
          <a:p>
            <a:pPr marL="347663"/>
            <a:endParaRPr lang="en-US" sz="500" dirty="0" smtClean="0">
              <a:solidFill>
                <a:schemeClr val="accent5">
                  <a:lumMod val="50000"/>
                </a:schemeClr>
              </a:solidFill>
              <a:latin typeface="Constantia" panose="02030602050306030303" pitchFamily="18" charset="0"/>
            </a:endParaRPr>
          </a:p>
          <a:p>
            <a:pPr marL="914400" lvl="1" indent="-284163">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 </a:t>
            </a:r>
            <a:r>
              <a:rPr lang="en-US" sz="2800" dirty="0">
                <a:solidFill>
                  <a:schemeClr val="accent5">
                    <a:lumMod val="50000"/>
                  </a:schemeClr>
                </a:solidFill>
                <a:latin typeface="Constantia" panose="02030602050306030303" pitchFamily="18" charset="0"/>
              </a:rPr>
              <a:t>d</a:t>
            </a:r>
            <a:r>
              <a:rPr lang="en-US" sz="2800" dirty="0" smtClean="0">
                <a:solidFill>
                  <a:schemeClr val="accent5">
                    <a:lumMod val="50000"/>
                  </a:schemeClr>
                </a:solidFill>
                <a:latin typeface="Constantia" panose="02030602050306030303" pitchFamily="18" charset="0"/>
              </a:rPr>
              <a:t>iminishes </a:t>
            </a:r>
            <a:r>
              <a:rPr lang="en-US" sz="2800" dirty="0">
                <a:solidFill>
                  <a:schemeClr val="accent5">
                    <a:lumMod val="50000"/>
                  </a:schemeClr>
                </a:solidFill>
                <a:latin typeface="Constantia" panose="02030602050306030303" pitchFamily="18" charset="0"/>
              </a:rPr>
              <a:t>from </a:t>
            </a:r>
            <a:r>
              <a:rPr lang="en-US" sz="2800" dirty="0" smtClean="0">
                <a:solidFill>
                  <a:schemeClr val="accent5">
                    <a:lumMod val="50000"/>
                  </a:schemeClr>
                </a:solidFill>
                <a:latin typeface="Constantia" panose="02030602050306030303" pitchFamily="18" charset="0"/>
              </a:rPr>
              <a:t>ES </a:t>
            </a:r>
            <a:r>
              <a:rPr lang="en-US" sz="2800" dirty="0">
                <a:solidFill>
                  <a:schemeClr val="accent5">
                    <a:lumMod val="50000"/>
                  </a:schemeClr>
                </a:solidFill>
                <a:latin typeface="Constantia" panose="02030602050306030303" pitchFamily="18" charset="0"/>
              </a:rPr>
              <a:t>to </a:t>
            </a:r>
            <a:r>
              <a:rPr lang="en-US" sz="2800" dirty="0" smtClean="0">
                <a:solidFill>
                  <a:schemeClr val="accent5">
                    <a:lumMod val="50000"/>
                  </a:schemeClr>
                </a:solidFill>
                <a:latin typeface="Constantia" panose="02030602050306030303" pitchFamily="18" charset="0"/>
              </a:rPr>
              <a:t>MS to HS</a:t>
            </a:r>
          </a:p>
          <a:p>
            <a:pPr marL="347663"/>
            <a:endParaRPr lang="en-US" sz="1000" dirty="0" smtClean="0">
              <a:solidFill>
                <a:schemeClr val="accent5">
                  <a:lumMod val="50000"/>
                </a:schemeClr>
              </a:solidFill>
              <a:latin typeface="Constantia" panose="02030602050306030303" pitchFamily="18" charset="0"/>
            </a:endParaRPr>
          </a:p>
          <a:p>
            <a:pPr marL="457200" indent="-457200">
              <a:buFont typeface="Wingdings" panose="05000000000000000000" pitchFamily="2" charset="2"/>
              <a:buChar char="Ø"/>
            </a:pPr>
            <a:r>
              <a:rPr lang="en-US" sz="3200" dirty="0" smtClean="0">
                <a:solidFill>
                  <a:schemeClr val="accent5">
                    <a:lumMod val="50000"/>
                  </a:schemeClr>
                </a:solidFill>
                <a:latin typeface="Constantia" panose="02030602050306030303" pitchFamily="18" charset="0"/>
              </a:rPr>
              <a:t>Before referral is made:</a:t>
            </a:r>
          </a:p>
          <a:p>
            <a:pPr marL="914400" indent="-284163"/>
            <a:r>
              <a:rPr lang="en-US" sz="500" dirty="0" smtClean="0">
                <a:solidFill>
                  <a:schemeClr val="accent5">
                    <a:lumMod val="50000"/>
                  </a:schemeClr>
                </a:solidFill>
                <a:latin typeface="Constantia" panose="02030602050306030303" pitchFamily="18" charset="0"/>
              </a:rPr>
              <a:t>  </a:t>
            </a:r>
          </a:p>
          <a:p>
            <a:pPr marL="914400" indent="-284163">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79% say </a:t>
            </a:r>
            <a:r>
              <a:rPr lang="en-US" sz="2800" dirty="0">
                <a:solidFill>
                  <a:schemeClr val="accent5">
                    <a:lumMod val="50000"/>
                  </a:schemeClr>
                </a:solidFill>
                <a:latin typeface="Constantia" panose="02030602050306030303" pitchFamily="18" charset="0"/>
              </a:rPr>
              <a:t>a range of interventions are </a:t>
            </a:r>
            <a:r>
              <a:rPr lang="en-US" sz="2800" dirty="0" smtClean="0">
                <a:solidFill>
                  <a:schemeClr val="accent5">
                    <a:lumMod val="50000"/>
                  </a:schemeClr>
                </a:solidFill>
                <a:latin typeface="Constantia" panose="02030602050306030303" pitchFamily="18" charset="0"/>
              </a:rPr>
              <a:t>attempted</a:t>
            </a:r>
          </a:p>
          <a:p>
            <a:pPr marL="914400" indent="-284163"/>
            <a:endParaRPr lang="en-US" sz="500" dirty="0" smtClean="0">
              <a:solidFill>
                <a:schemeClr val="accent5">
                  <a:lumMod val="50000"/>
                </a:schemeClr>
              </a:solidFill>
              <a:latin typeface="Constantia" panose="02030602050306030303" pitchFamily="18" charset="0"/>
            </a:endParaRPr>
          </a:p>
          <a:p>
            <a:pPr marL="914400" indent="-284163">
              <a:buFont typeface="Arial" panose="020B0604020202020204" pitchFamily="34" charset="0"/>
              <a:buChar char="•"/>
            </a:pPr>
            <a:r>
              <a:rPr lang="en-US" sz="2800" dirty="0" smtClean="0">
                <a:solidFill>
                  <a:schemeClr val="accent5">
                    <a:lumMod val="50000"/>
                  </a:schemeClr>
                </a:solidFill>
                <a:latin typeface="Constantia" panose="02030602050306030303" pitchFamily="18" charset="0"/>
              </a:rPr>
              <a:t>71% </a:t>
            </a:r>
            <a:r>
              <a:rPr lang="en-US" sz="2800" dirty="0">
                <a:solidFill>
                  <a:schemeClr val="accent5">
                    <a:lumMod val="50000"/>
                  </a:schemeClr>
                </a:solidFill>
                <a:latin typeface="Constantia" panose="02030602050306030303" pitchFamily="18" charset="0"/>
              </a:rPr>
              <a:t>say exclusionary factors are considered as the primary </a:t>
            </a:r>
            <a:r>
              <a:rPr lang="en-US" sz="2800" dirty="0" smtClean="0">
                <a:solidFill>
                  <a:schemeClr val="accent5">
                    <a:lumMod val="50000"/>
                  </a:schemeClr>
                </a:solidFill>
                <a:latin typeface="Constantia" panose="02030602050306030303" pitchFamily="18" charset="0"/>
              </a:rPr>
              <a:t>causes </a:t>
            </a:r>
            <a:r>
              <a:rPr lang="en-US" sz="2800" dirty="0">
                <a:solidFill>
                  <a:schemeClr val="accent5">
                    <a:lumMod val="50000"/>
                  </a:schemeClr>
                </a:solidFill>
                <a:latin typeface="Constantia" panose="02030602050306030303" pitchFamily="18" charset="0"/>
              </a:rPr>
              <a:t>of academic </a:t>
            </a:r>
            <a:r>
              <a:rPr lang="en-US" sz="2800" dirty="0" smtClean="0">
                <a:solidFill>
                  <a:schemeClr val="accent5">
                    <a:lumMod val="50000"/>
                  </a:schemeClr>
                </a:solidFill>
                <a:latin typeface="Constantia" panose="02030602050306030303" pitchFamily="18" charset="0"/>
              </a:rPr>
              <a:t>deficits</a:t>
            </a:r>
            <a:endParaRPr lang="en-US" sz="2800" dirty="0">
              <a:solidFill>
                <a:schemeClr val="accent5">
                  <a:lumMod val="50000"/>
                </a:schemeClr>
              </a:solidFill>
              <a:latin typeface="Constantia" panose="02030602050306030303" pitchFamily="18" charset="0"/>
            </a:endParaRPr>
          </a:p>
        </p:txBody>
      </p:sp>
      <p:sp>
        <p:nvSpPr>
          <p:cNvPr id="4" name="TextBox 3"/>
          <p:cNvSpPr txBox="1"/>
          <p:nvPr/>
        </p:nvSpPr>
        <p:spPr>
          <a:xfrm>
            <a:off x="569973" y="4789949"/>
            <a:ext cx="8193027" cy="830997"/>
          </a:xfrm>
          <a:prstGeom prst="rect">
            <a:avLst/>
          </a:prstGeom>
          <a:solidFill>
            <a:schemeClr val="accent5">
              <a:lumMod val="20000"/>
              <a:lumOff val="80000"/>
            </a:schemeClr>
          </a:solidFill>
        </p:spPr>
        <p:txBody>
          <a:bodyPr wrap="square" rtlCol="0">
            <a:spAutoFit/>
          </a:bodyPr>
          <a:lstStyle/>
          <a:p>
            <a:pPr algn="ctr"/>
            <a:r>
              <a:rPr lang="en-US" sz="2400" i="1" dirty="0" smtClean="0">
                <a:solidFill>
                  <a:schemeClr val="accent6">
                    <a:lumMod val="75000"/>
                  </a:schemeClr>
                </a:solidFill>
                <a:latin typeface="Constantia" panose="02030602050306030303" pitchFamily="18" charset="0"/>
              </a:rPr>
              <a:t>General educators believe their school’s IAT adheres to best practice significantly more than do special educators. </a:t>
            </a:r>
            <a:endParaRPr lang="en-US" sz="2400" i="1" dirty="0">
              <a:solidFill>
                <a:schemeClr val="accent6">
                  <a:lumMod val="75000"/>
                </a:schemeClr>
              </a:solidFill>
              <a:latin typeface="Constantia" panose="02030602050306030303" pitchFamily="18" charset="0"/>
            </a:endParaRPr>
          </a:p>
        </p:txBody>
      </p:sp>
    </p:spTree>
    <p:extLst>
      <p:ext uri="{BB962C8B-B14F-4D97-AF65-F5344CB8AC3E}">
        <p14:creationId xmlns:p14="http://schemas.microsoft.com/office/powerpoint/2010/main" val="3292210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te of Ed Revis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ED Deep Look Template" id="{4C3FCD74-B426-4825-81DD-082CEF9501D6}" vid="{F26740B7-7D21-45EB-81F0-4F1CF87BF0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B5612C698ADA40A18C89794A592878" ma:contentTypeVersion="0" ma:contentTypeDescription="Create a new document." ma:contentTypeScope="" ma:versionID="dafa8d45c27c2defc0382c5a1b5dc8c7">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2B3703-7DD5-4662-8EBB-9445A158830C}"/>
</file>

<file path=customXml/itemProps2.xml><?xml version="1.0" encoding="utf-8"?>
<ds:datastoreItem xmlns:ds="http://schemas.openxmlformats.org/officeDocument/2006/customXml" ds:itemID="{BEE37E27-908B-4B14-A26E-1FC16E08C9D0}"/>
</file>

<file path=customXml/itemProps3.xml><?xml version="1.0" encoding="utf-8"?>
<ds:datastoreItem xmlns:ds="http://schemas.openxmlformats.org/officeDocument/2006/customXml" ds:itemID="{C5E2F1C3-6638-4DF9-BC1D-DF6E0FCC6FC0}"/>
</file>

<file path=docProps/app.xml><?xml version="1.0" encoding="utf-8"?>
<Properties xmlns="http://schemas.openxmlformats.org/officeDocument/2006/extended-properties" xmlns:vt="http://schemas.openxmlformats.org/officeDocument/2006/docPropsVTypes">
  <Template>SPED Deep Look Template</Template>
  <TotalTime>14541</TotalTime>
  <Words>3642</Words>
  <Application>Microsoft Office PowerPoint</Application>
  <PresentationFormat>On-screen Show (4:3)</PresentationFormat>
  <Paragraphs>369</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Arial</vt:lpstr>
      <vt:lpstr>Calibri</vt:lpstr>
      <vt:lpstr>Constantia</vt:lpstr>
      <vt:lpstr>Wingdings</vt:lpstr>
      <vt:lpstr>Wingdings 2</vt:lpstr>
      <vt:lpstr>State of Ed Revised</vt:lpstr>
      <vt:lpstr>Support for Special Educators Survey: Key Findings</vt:lpstr>
      <vt:lpstr>Discussion Topics</vt:lpstr>
      <vt:lpstr>Contextual Background</vt:lpstr>
      <vt:lpstr>Survey Purpose</vt:lpstr>
      <vt:lpstr>PowerPoint Presentation</vt:lpstr>
      <vt:lpstr>Survey Purpose</vt:lpstr>
      <vt:lpstr>Survey Participation</vt:lpstr>
      <vt:lpstr>Intervention Assistance Team (IAT) Practices</vt:lpstr>
      <vt:lpstr>IAT Practices</vt:lpstr>
      <vt:lpstr>IAT Practices</vt:lpstr>
      <vt:lpstr>IAT Practices</vt:lpstr>
      <vt:lpstr>IAT Practices</vt:lpstr>
      <vt:lpstr>Individualized Education Plan (IEP) Team Practices</vt:lpstr>
      <vt:lpstr>IEP Team Practices</vt:lpstr>
      <vt:lpstr>IEP Team Practices</vt:lpstr>
      <vt:lpstr>IEP Team Practices</vt:lpstr>
      <vt:lpstr>IEP Team Practices</vt:lpstr>
      <vt:lpstr>Inclusive Practice</vt:lpstr>
      <vt:lpstr>Inclusive Practice</vt:lpstr>
      <vt:lpstr>Inclusive Practice</vt:lpstr>
      <vt:lpstr>Inclusive Practice</vt:lpstr>
      <vt:lpstr>Discussion Questions</vt:lpstr>
      <vt:lpstr>Workload and Time</vt:lpstr>
      <vt:lpstr>Workload and Time</vt:lpstr>
      <vt:lpstr>PowerPoint Presentation</vt:lpstr>
      <vt:lpstr>PowerPoint Presentation</vt:lpstr>
      <vt:lpstr>Workload and Time</vt:lpstr>
      <vt:lpstr>Workload and Time</vt:lpstr>
      <vt:lpstr>Support for Special Educators</vt:lpstr>
      <vt:lpstr>Support for Special Educators</vt:lpstr>
      <vt:lpstr>Support for Special Educators</vt:lpstr>
      <vt:lpstr>Support for Special Educators</vt:lpstr>
      <vt:lpstr>Planning for Improvement </vt:lpstr>
      <vt:lpstr>PowerPoint Presentation</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RTI2 Year Two Evaluation</dc:title>
  <dc:creator>Techsup</dc:creator>
  <cp:lastModifiedBy>Harris, Jennifer</cp:lastModifiedBy>
  <cp:revision>685</cp:revision>
  <cp:lastPrinted>2017-08-17T23:14:09Z</cp:lastPrinted>
  <dcterms:created xsi:type="dcterms:W3CDTF">2009-12-17T18:09:19Z</dcterms:created>
  <dcterms:modified xsi:type="dcterms:W3CDTF">2018-04-23T17:37:10Z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0x0101008BB5612C698ADA40A18C89794A592878</vt:lpwstr>
  </property>
</Properties>
</file>